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3"/>
  </p:notesMasterIdLst>
  <p:sldIdLst>
    <p:sldId id="256" r:id="rId2"/>
    <p:sldId id="301" r:id="rId3"/>
    <p:sldId id="258" r:id="rId4"/>
    <p:sldId id="259" r:id="rId5"/>
    <p:sldId id="260" r:id="rId6"/>
    <p:sldId id="261" r:id="rId7"/>
    <p:sldId id="262" r:id="rId8"/>
    <p:sldId id="266" r:id="rId9"/>
    <p:sldId id="309" r:id="rId10"/>
    <p:sldId id="265" r:id="rId11"/>
    <p:sldId id="311" r:id="rId12"/>
    <p:sldId id="272" r:id="rId13"/>
    <p:sldId id="273" r:id="rId14"/>
    <p:sldId id="267" r:id="rId15"/>
    <p:sldId id="269" r:id="rId16"/>
    <p:sldId id="312" r:id="rId17"/>
    <p:sldId id="313" r:id="rId18"/>
    <p:sldId id="338" r:id="rId19"/>
    <p:sldId id="339" r:id="rId20"/>
    <p:sldId id="337" r:id="rId21"/>
    <p:sldId id="268" r:id="rId22"/>
    <p:sldId id="340" r:id="rId23"/>
    <p:sldId id="341" r:id="rId24"/>
    <p:sldId id="342" r:id="rId25"/>
    <p:sldId id="344" r:id="rId26"/>
    <p:sldId id="353" r:id="rId27"/>
    <p:sldId id="351" r:id="rId28"/>
    <p:sldId id="271" r:id="rId29"/>
    <p:sldId id="354" r:id="rId30"/>
    <p:sldId id="303" r:id="rId31"/>
    <p:sldId id="33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2"/>
    <p:restoredTop sz="94674"/>
  </p:normalViewPr>
  <p:slideViewPr>
    <p:cSldViewPr snapToGrid="0">
      <p:cViewPr varScale="1">
        <p:scale>
          <a:sx n="165" d="100"/>
          <a:sy n="165" d="100"/>
        </p:scale>
        <p:origin x="13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744ff1278732b8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38744ff1278732b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910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744ff1278732b8_179:notes"/>
          <p:cNvSpPr txBox="1">
            <a:spLocks noGrp="1"/>
          </p:cNvSpPr>
          <p:nvPr>
            <p:ph type="body" idx="1"/>
          </p:nvPr>
        </p:nvSpPr>
        <p:spPr>
          <a:xfrm>
            <a:off x="662490" y="3931627"/>
            <a:ext cx="52998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43050" rIns="86100" bIns="43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WheatIS DataDiscovery community building has been a success story (cf. Sen et al. 2020 F1000 Research) which could be a base to extending the service of federated data repositories to other species and communities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 UE, a community is growing in the frame of ELIXIR (European Infrastructure for Lige Science dat sharing and analysing)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Similar distributed model based on implementation of standards web services on each partner’s IT infrastructure: Breeding API (https://brapi.org) + WheatIS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25" name="Google Shape;325;g38744ff1278732b8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020763"/>
            <a:ext cx="4903788" cy="2757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1980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7a4eb7847_0_46:notes"/>
          <p:cNvSpPr txBox="1">
            <a:spLocks noGrp="1"/>
          </p:cNvSpPr>
          <p:nvPr>
            <p:ph type="body" idx="1"/>
          </p:nvPr>
        </p:nvSpPr>
        <p:spPr>
          <a:xfrm>
            <a:off x="662490" y="3931627"/>
            <a:ext cx="52998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43050" rIns="86100" bIns="43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 err="1"/>
              <a:t>WheatIS</a:t>
            </a:r>
            <a:r>
              <a:rPr lang="fr" dirty="0"/>
              <a:t> </a:t>
            </a:r>
            <a:r>
              <a:rPr lang="fr" dirty="0" err="1"/>
              <a:t>DataDiscovery</a:t>
            </a:r>
            <a:r>
              <a:rPr lang="fr" dirty="0"/>
              <a:t> </a:t>
            </a:r>
            <a:r>
              <a:rPr lang="fr" dirty="0" err="1"/>
              <a:t>community</a:t>
            </a:r>
            <a:r>
              <a:rPr lang="fr" dirty="0"/>
              <a:t> building has been a </a:t>
            </a:r>
            <a:r>
              <a:rPr lang="fr" dirty="0" err="1"/>
              <a:t>success</a:t>
            </a:r>
            <a:r>
              <a:rPr lang="fr" dirty="0"/>
              <a:t> story (cf. Sen et al. 2020 F1000 </a:t>
            </a:r>
            <a:r>
              <a:rPr lang="fr" dirty="0" err="1"/>
              <a:t>Research</a:t>
            </a:r>
            <a:r>
              <a:rPr lang="fr" dirty="0"/>
              <a:t>) </a:t>
            </a:r>
            <a:r>
              <a:rPr lang="fr" dirty="0" err="1"/>
              <a:t>which</a:t>
            </a:r>
            <a:r>
              <a:rPr lang="fr" dirty="0"/>
              <a:t> </a:t>
            </a:r>
            <a:r>
              <a:rPr lang="fr" dirty="0" err="1"/>
              <a:t>could</a:t>
            </a:r>
            <a:r>
              <a:rPr lang="fr" dirty="0"/>
              <a:t> </a:t>
            </a:r>
            <a:r>
              <a:rPr lang="fr" dirty="0" err="1"/>
              <a:t>be</a:t>
            </a:r>
            <a:r>
              <a:rPr lang="fr" dirty="0"/>
              <a:t> a base to </a:t>
            </a:r>
            <a:r>
              <a:rPr lang="fr" dirty="0" err="1"/>
              <a:t>extending</a:t>
            </a:r>
            <a:r>
              <a:rPr lang="fr" dirty="0"/>
              <a:t> the service of </a:t>
            </a:r>
            <a:r>
              <a:rPr lang="fr" dirty="0" err="1"/>
              <a:t>federated</a:t>
            </a:r>
            <a:r>
              <a:rPr lang="fr" dirty="0"/>
              <a:t> data repositories to </a:t>
            </a:r>
            <a:r>
              <a:rPr lang="fr" dirty="0" err="1"/>
              <a:t>other</a:t>
            </a:r>
            <a:r>
              <a:rPr lang="fr" dirty="0"/>
              <a:t> </a:t>
            </a:r>
            <a:r>
              <a:rPr lang="fr" dirty="0" err="1"/>
              <a:t>species</a:t>
            </a:r>
            <a:r>
              <a:rPr lang="fr" dirty="0"/>
              <a:t> and </a:t>
            </a:r>
            <a:r>
              <a:rPr lang="fr" dirty="0" err="1"/>
              <a:t>communities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In UE, a </a:t>
            </a:r>
            <a:r>
              <a:rPr lang="fr" dirty="0" err="1"/>
              <a:t>community</a:t>
            </a:r>
            <a:r>
              <a:rPr lang="fr" dirty="0"/>
              <a:t> </a:t>
            </a:r>
            <a:r>
              <a:rPr lang="fr" dirty="0" err="1"/>
              <a:t>is</a:t>
            </a:r>
            <a:r>
              <a:rPr lang="fr" dirty="0"/>
              <a:t> </a:t>
            </a:r>
            <a:r>
              <a:rPr lang="fr" dirty="0" err="1"/>
              <a:t>growing</a:t>
            </a:r>
            <a:r>
              <a:rPr lang="fr" dirty="0"/>
              <a:t> in the frame of ELIXIR (</a:t>
            </a:r>
            <a:r>
              <a:rPr lang="fr" dirty="0" err="1"/>
              <a:t>European</a:t>
            </a:r>
            <a:r>
              <a:rPr lang="fr" dirty="0"/>
              <a:t> Infrastructure for Lige Science </a:t>
            </a:r>
            <a:r>
              <a:rPr lang="fr" dirty="0" err="1"/>
              <a:t>dat</a:t>
            </a:r>
            <a:r>
              <a:rPr lang="fr" dirty="0"/>
              <a:t> sharing and </a:t>
            </a:r>
            <a:r>
              <a:rPr lang="fr" dirty="0" err="1"/>
              <a:t>analysing</a:t>
            </a:r>
            <a:r>
              <a:rPr lang="fr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 err="1"/>
              <a:t>Similar</a:t>
            </a:r>
            <a:r>
              <a:rPr lang="fr" dirty="0"/>
              <a:t> </a:t>
            </a:r>
            <a:r>
              <a:rPr lang="fr" dirty="0" err="1"/>
              <a:t>distributed</a:t>
            </a:r>
            <a:r>
              <a:rPr lang="fr" dirty="0"/>
              <a:t> model </a:t>
            </a:r>
            <a:r>
              <a:rPr lang="fr" dirty="0" err="1"/>
              <a:t>based</a:t>
            </a:r>
            <a:r>
              <a:rPr lang="fr" dirty="0"/>
              <a:t> on </a:t>
            </a:r>
            <a:r>
              <a:rPr lang="fr" dirty="0" err="1"/>
              <a:t>implementation</a:t>
            </a:r>
            <a:r>
              <a:rPr lang="fr" dirty="0"/>
              <a:t> of standards web services on </a:t>
            </a:r>
            <a:r>
              <a:rPr lang="fr" dirty="0" err="1"/>
              <a:t>each</a:t>
            </a:r>
            <a:r>
              <a:rPr lang="fr" dirty="0"/>
              <a:t> </a:t>
            </a:r>
            <a:r>
              <a:rPr lang="fr" dirty="0" err="1"/>
              <a:t>partner’s</a:t>
            </a:r>
            <a:r>
              <a:rPr lang="fr" dirty="0"/>
              <a:t> IT infrastructure: </a:t>
            </a:r>
            <a:r>
              <a:rPr lang="fr" dirty="0" err="1"/>
              <a:t>Breeding</a:t>
            </a:r>
            <a:r>
              <a:rPr lang="fr" dirty="0"/>
              <a:t> API (https://</a:t>
            </a:r>
            <a:r>
              <a:rPr lang="fr" dirty="0" err="1"/>
              <a:t>brapi.org</a:t>
            </a:r>
            <a:r>
              <a:rPr lang="fr" dirty="0"/>
              <a:t>) + </a:t>
            </a:r>
            <a:r>
              <a:rPr lang="fr" dirty="0" err="1"/>
              <a:t>WheatIS</a:t>
            </a:r>
            <a:r>
              <a:rPr lang="fr" dirty="0"/>
              <a:t>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45" name="Google Shape;345;g227a4eb784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0425" y="1020763"/>
            <a:ext cx="4903788" cy="2757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123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7a4eb784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7a4eb784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7a4eb784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2625"/>
            <a:ext cx="5992812" cy="3370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7a4eb7847_0_161:notes"/>
          <p:cNvSpPr txBox="1">
            <a:spLocks noGrp="1"/>
          </p:cNvSpPr>
          <p:nvPr>
            <p:ph type="body" idx="1"/>
          </p:nvPr>
        </p:nvSpPr>
        <p:spPr>
          <a:xfrm>
            <a:off x="750822" y="4268463"/>
            <a:ext cx="6006300" cy="4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27a4eb7847_0_161:notes"/>
          <p:cNvSpPr txBox="1">
            <a:spLocks noGrp="1"/>
          </p:cNvSpPr>
          <p:nvPr>
            <p:ph type="sldNum" idx="12"/>
          </p:nvPr>
        </p:nvSpPr>
        <p:spPr>
          <a:xfrm>
            <a:off x="4249674" y="8537247"/>
            <a:ext cx="325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 sz="1300"/>
              <a:t>15</a:t>
            </a:fld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7a4eb784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682625"/>
            <a:ext cx="5992812" cy="3370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7a4eb7847_0_161:notes"/>
          <p:cNvSpPr txBox="1">
            <a:spLocks noGrp="1"/>
          </p:cNvSpPr>
          <p:nvPr>
            <p:ph type="body" idx="1"/>
          </p:nvPr>
        </p:nvSpPr>
        <p:spPr>
          <a:xfrm>
            <a:off x="750822" y="4268463"/>
            <a:ext cx="6006300" cy="4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27a4eb7847_0_161:notes"/>
          <p:cNvSpPr txBox="1">
            <a:spLocks noGrp="1"/>
          </p:cNvSpPr>
          <p:nvPr>
            <p:ph type="sldNum" idx="12"/>
          </p:nvPr>
        </p:nvSpPr>
        <p:spPr>
          <a:xfrm>
            <a:off x="4249674" y="8537247"/>
            <a:ext cx="325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 sz="1300"/>
              <a:t>16</a:t>
            </a:fld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18974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744ff1278732b8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744ff1278732b8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56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fac7d5dd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fac7d5dd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fac7d5ddd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fac7d5ddd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28349b3c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28349b3c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815fb8a1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815fb8a1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Cyril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fac7d5ddd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fac7d5ddd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fac7d5ddd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fac7d5ddd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fac7d5dd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fac7d5dd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5e85ea1c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5e85ea1c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7a4eb78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7a4eb78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7bc4622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37bc4622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744ff1278732b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38744ff1278732b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744ff1278732b8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g38744ff1278732b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744ff1278732b8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g38744ff1278732b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744ff1278732b8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38744ff1278732b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744ff1278732b8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50" tIns="91550" rIns="91550" bIns="91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38744ff1278732b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Visibilité dans les entrepôts + visibilité dans les moteurs de recherche et sites de data search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Ex: DataCite, Data Citation Index du WoS</a:t>
            </a: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100"/>
              <a:t>Par ex </a:t>
            </a:r>
            <a:r>
              <a:rPr lang="fr-FR" sz="1100" b="1"/>
              <a:t>GBIF</a:t>
            </a:r>
            <a:r>
              <a:rPr lang="fr-FR" sz="1100"/>
              <a:t>: en y déposant ses données, on les rend + visibles, + faciles à utiliser et on augmente leur utilité en les intégrant dans la </a:t>
            </a:r>
            <a:r>
              <a:rPr lang="fr-FR" sz="1100" b="1"/>
              <a:t>communauté mondiale de la biodiversité</a:t>
            </a:r>
            <a:r>
              <a:rPr lang="fr-FR" sz="1100"/>
              <a:t>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100"/>
              <a:t>Springer : Where a widely established research community expectation for data archiving in public repositories exists, </a:t>
            </a:r>
            <a:r>
              <a:rPr lang="fr-FR" sz="1100" b="1"/>
              <a:t>submission to a community-endorsed, public repository is mandatory. </a:t>
            </a:r>
            <a:endParaRPr sz="1100" b="1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privilégiez une licence largement utilisée et compatible avec les autres licences existantes, afin de faciliter la compilation de vos données avec d’autres données mises à disposition sous d’autres licences ;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Choisissez la licence en tenant compte du potentiel de vos données et des restrictions appliquées selon ce choix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Moins elle est restrictive: plus grand est le potentiel de réutilisation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CC-BY &gt;&gt; CC-BY-NC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 sz="1100"/>
              <a:t>Certification : ODS; ISO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Entrepôt qui possède un potentiel de réutilisation de vos données !!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Entrepôt qui permet le suivi de l’utilisation de vos données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1 étude des articles publiés chez PLoS One entre 2014 et 2016 montre que seul 20% des datasets sont déposés dans des entrepôts (sinon, ils sont dans l’article, ou en fichiers supplémentaires):  </a:t>
            </a:r>
            <a:r>
              <a:rPr lang="fr-FR" sz="800"/>
              <a:t>https://journals.plos.org/plosone/article?id=10.1371/journal.pone.0194768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Advantages of depositing data in internationally recognised repositories include: </a:t>
            </a:r>
            <a:r>
              <a:rPr lang="fr-FR" sz="900"/>
              <a:t>(https://riojournal.com/article/12431/list/9/) 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- </a:t>
            </a:r>
            <a:r>
              <a:rPr lang="fr-FR" sz="1100" b="1"/>
              <a:t>Visibility</a:t>
            </a:r>
            <a:r>
              <a:rPr lang="fr-FR" sz="1100"/>
              <a:t>: Making your data available online (and linking it to the publication) provides an independent way for others to discover your work.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- </a:t>
            </a:r>
            <a:r>
              <a:rPr lang="fr-FR" sz="1100" b="1"/>
              <a:t>Citability</a:t>
            </a:r>
            <a:r>
              <a:rPr lang="fr-FR" sz="1100"/>
              <a:t>: all data you deposit will receive a persistent identifier that can be used in a citation.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- </a:t>
            </a:r>
            <a:r>
              <a:rPr lang="fr-FR" sz="1100" b="1"/>
              <a:t>Workload reduction</a:t>
            </a:r>
            <a:r>
              <a:rPr lang="fr-FR" sz="1100"/>
              <a:t>: if you receive individual requests for data, you can simply direct them to the files in Dryad.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- </a:t>
            </a:r>
            <a:r>
              <a:rPr lang="fr-FR" sz="1100" b="1"/>
              <a:t>Preservation</a:t>
            </a:r>
            <a:r>
              <a:rPr lang="fr-FR" sz="1100"/>
              <a:t>: your data files will be safely archived in perpetuity.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sz="1100"/>
              <a:t>    Impact: other researchers have more opportunities to use and cite your work.</a:t>
            </a:r>
            <a:endParaRPr/>
          </a:p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7a4eb784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7a4eb784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718"/>
            <a:ext cx="3057525" cy="20931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1" y="1814191"/>
            <a:ext cx="235744" cy="3214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/>
        </p:nvSpPr>
        <p:spPr>
          <a:xfrm>
            <a:off x="0" y="4495952"/>
            <a:ext cx="9144000" cy="648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82" y="1742894"/>
            <a:ext cx="6858000" cy="7932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382" y="2393323"/>
            <a:ext cx="6858000" cy="491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D18E85FD-4D63-460A-8FAE-B85C5520C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82" y="4221348"/>
            <a:ext cx="1714500" cy="6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3245" y="1068036"/>
            <a:ext cx="7285066" cy="3310001"/>
          </a:xfrm>
          <a:prstGeom prst="rect">
            <a:avLst/>
          </a:prstGeom>
        </p:spPr>
        <p:txBody>
          <a:bodyPr vert="eaVert"/>
          <a:lstStyle>
            <a:lvl1pPr>
              <a:defRPr sz="1800"/>
            </a:lvl1pPr>
            <a:lvl2pPr>
              <a:defRPr sz="165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112229"/>
            <a:ext cx="7662257" cy="666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41753" y="644132"/>
            <a:ext cx="7377899" cy="509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71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822" y="273850"/>
            <a:ext cx="1316528" cy="4358879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8" y="273850"/>
            <a:ext cx="618078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4969513" y="2113779"/>
            <a:ext cx="4358879" cy="679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984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2_Titre et contenu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02425" y="778526"/>
            <a:ext cx="7932600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3A6"/>
              </a:buClr>
              <a:buSzPts val="1800"/>
              <a:buChar char="•"/>
              <a:defRPr sz="1800" b="0"/>
            </a:lvl1pPr>
            <a:lvl2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49000" y="112225"/>
            <a:ext cx="787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100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2300"/>
              <a:buFont typeface="Calibri"/>
              <a:buChar char="•"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83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classique">
  <p:cSld name="1_Page classiqu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8975" y="118100"/>
            <a:ext cx="7890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100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2300"/>
              <a:buFont typeface="Calibri"/>
              <a:buChar char="•"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11150" y="1012250"/>
            <a:ext cx="8721900" cy="3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841752" y="644131"/>
            <a:ext cx="72600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  <a:defRPr sz="1500">
                <a:solidFill>
                  <a:srgbClr val="27566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107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 1">
  <p:cSld name="1_Titre et contenu 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841752" y="1310322"/>
            <a:ext cx="7293300" cy="30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A3A6"/>
              </a:buClr>
              <a:buSzPts val="1800"/>
              <a:buChar char="•"/>
              <a:defRPr sz="1800" b="0"/>
            </a:lvl1pPr>
            <a:lvl2pPr marL="914400" lvl="1" indent="-3333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50"/>
              <a:buChar char="•"/>
              <a:defRPr sz="1650"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57395" y="112229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2250"/>
              <a:buFont typeface="Calibri"/>
              <a:buChar char="•"/>
              <a:defRPr sz="225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841753" y="644132"/>
            <a:ext cx="737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  <a:defRPr sz="1500">
                <a:solidFill>
                  <a:srgbClr val="27566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497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aison">
  <p:cSld name="2_Compara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1225" y="778525"/>
            <a:ext cx="421770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3A6"/>
              </a:buClr>
              <a:buSzPts val="1800"/>
              <a:buChar char="•"/>
              <a:defRPr sz="1800"/>
            </a:lvl1pPr>
            <a:lvl2pPr marL="91440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428600" y="778525"/>
            <a:ext cx="4563600" cy="3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3A6"/>
              </a:buClr>
              <a:buSzPts val="1800"/>
              <a:buChar char="•"/>
              <a:defRPr sz="1800"/>
            </a:lvl1pPr>
            <a:lvl2pPr marL="91440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557394" y="112228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100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2300"/>
              <a:buFont typeface="Calibri"/>
              <a:buChar char="•"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957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oter">
  <p:cSld name="Title + foo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116681" y="1"/>
            <a:ext cx="5758575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0BB"/>
              </a:buClr>
              <a:buSzPts val="2400"/>
              <a:buFont typeface="Calibri"/>
              <a:buNone/>
              <a:defRPr sz="1800" b="0" i="0" u="none" strike="noStrike" cap="none">
                <a:solidFill>
                  <a:srgbClr val="0080B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" name="Google Shape;37;p7"/>
          <p:cNvCxnSpPr/>
          <p:nvPr/>
        </p:nvCxnSpPr>
        <p:spPr>
          <a:xfrm>
            <a:off x="116681" y="411956"/>
            <a:ext cx="8910638" cy="0"/>
          </a:xfrm>
          <a:prstGeom prst="straightConnector1">
            <a:avLst/>
          </a:prstGeom>
          <a:noFill/>
          <a:ln w="25400" cap="flat" cmpd="sng">
            <a:solidFill>
              <a:srgbClr val="0080B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50000"/>
          </a:blip>
          <a:srcRect l="45110" t="11988" r="4203" b="75136"/>
          <a:stretch/>
        </p:blipFill>
        <p:spPr>
          <a:xfrm>
            <a:off x="6730738" y="1"/>
            <a:ext cx="2533454" cy="4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84" y="4732355"/>
            <a:ext cx="457763" cy="32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81" y="4696541"/>
            <a:ext cx="789039" cy="39308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/>
        </p:nvSpPr>
        <p:spPr>
          <a:xfrm>
            <a:off x="8569557" y="4797088"/>
            <a:ext cx="4576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fr-FR" sz="1350" b="0" i="0" u="none" strike="noStrike" cap="none">
                <a:solidFill>
                  <a:srgbClr val="0080BB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t>‹N°›</a:t>
            </a:fld>
            <a:endParaRPr sz="1350" b="0" i="0" u="none" strike="noStrike" cap="none">
              <a:solidFill>
                <a:srgbClr val="0080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9812" y="4712073"/>
            <a:ext cx="1093547" cy="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6523" y="4731189"/>
            <a:ext cx="1110770" cy="32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92249" y="4673418"/>
            <a:ext cx="1058641" cy="43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0457" y="4716567"/>
            <a:ext cx="1058627" cy="35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122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4" y="112229"/>
            <a:ext cx="8065639" cy="666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90" y="954163"/>
            <a:ext cx="1160000" cy="3133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2128228"/>
            <a:ext cx="3057143" cy="20928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6" y="2118994"/>
            <a:ext cx="235715" cy="321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/>
        </p:nvSpPr>
        <p:spPr>
          <a:xfrm>
            <a:off x="0" y="4495952"/>
            <a:ext cx="9144000" cy="648393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82" y="2075405"/>
            <a:ext cx="6858000" cy="7932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27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382" y="2725834"/>
            <a:ext cx="6858000" cy="4911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0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878114"/>
            <a:ext cx="8860971" cy="3786904"/>
          </a:xfrm>
          <a:prstGeom prst="rect">
            <a:avLst/>
          </a:prstGeom>
        </p:spPr>
        <p:txBody>
          <a:bodyPr/>
          <a:lstStyle>
            <a:lvl1pPr>
              <a:defRPr sz="1800" b="0"/>
            </a:lvl1pPr>
            <a:lvl2pPr>
              <a:defRPr sz="165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0"/>
            <a:ext cx="7662257" cy="5092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7395" y="478482"/>
            <a:ext cx="7377899" cy="347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145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509264"/>
            <a:ext cx="8860971" cy="4155754"/>
          </a:xfrm>
          <a:prstGeom prst="rect">
            <a:avLst/>
          </a:prstGeom>
        </p:spPr>
        <p:txBody>
          <a:bodyPr/>
          <a:lstStyle>
            <a:lvl1pPr>
              <a:defRPr sz="1800" b="0"/>
            </a:lvl1pPr>
            <a:lvl2pPr>
              <a:defRPr sz="165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0"/>
            <a:ext cx="7662257" cy="5092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264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752" y="1153396"/>
            <a:ext cx="3301192" cy="326350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5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9497" y="1153396"/>
            <a:ext cx="3301192" cy="326350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5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112229"/>
            <a:ext cx="7662257" cy="666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41753" y="644132"/>
            <a:ext cx="7377899" cy="509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97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752" y="1153396"/>
            <a:ext cx="3247723" cy="61319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5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1752" y="1766591"/>
            <a:ext cx="3247723" cy="252704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8105" y="1153396"/>
            <a:ext cx="3263718" cy="61319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5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8105" y="1766591"/>
            <a:ext cx="3263718" cy="252704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112229"/>
            <a:ext cx="7662257" cy="666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41753" y="644132"/>
            <a:ext cx="7377899" cy="509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522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112229"/>
            <a:ext cx="7662257" cy="6661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25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4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53" y="436418"/>
            <a:ext cx="3082468" cy="68268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1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36418"/>
            <a:ext cx="4629150" cy="379683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4045" y="1119105"/>
            <a:ext cx="2805376" cy="8260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34045" y="1945178"/>
            <a:ext cx="2805376" cy="22880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908586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36421"/>
            <a:ext cx="4629150" cy="37781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3" y="436418"/>
            <a:ext cx="3082468" cy="68268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1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4045" y="1119105"/>
            <a:ext cx="2805376" cy="8260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275662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34045" y="1945178"/>
            <a:ext cx="2805376" cy="22880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950680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574054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068034"/>
            <a:ext cx="5915025" cy="150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/>
        </p:nvSpPr>
        <p:spPr>
          <a:xfrm>
            <a:off x="7442340" y="4753304"/>
            <a:ext cx="1566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9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9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9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140"/>
            <a:ext cx="1500188" cy="60007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/>
        </p:nvSpPr>
        <p:spPr>
          <a:xfrm>
            <a:off x="857249" y="4763051"/>
            <a:ext cx="50370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50" dirty="0">
                <a:solidFill>
                  <a:srgbClr val="275662"/>
                </a:solidFill>
                <a:latin typeface="+mn-lt"/>
              </a:rPr>
              <a:t>Titre de la présentation</a:t>
            </a:r>
            <a:endParaRPr lang="fr-FR" sz="75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/>
        </p:nvSpPr>
        <p:spPr>
          <a:xfrm>
            <a:off x="857249" y="4899853"/>
            <a:ext cx="50370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50" dirty="0">
                <a:solidFill>
                  <a:srgbClr val="00A3A6"/>
                </a:solidFill>
                <a:latin typeface="+mj-lt"/>
              </a:rPr>
              <a:t>Date / information / nom de l’auteur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67FAF7-D60C-2E31-42FF-BF0DCB231C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8605"/>
            <a:ext cx="471488" cy="3284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179B5D-B21F-FE82-E06E-67DD602DE4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25688" y="8605"/>
            <a:ext cx="924026" cy="3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90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9" r:id="rId16"/>
    <p:sldLayoutId id="2147483691" r:id="rId17"/>
  </p:sldLayoutIdLst>
  <p:hf sldNum="0" hdr="0" ftr="0" dt="0"/>
  <p:txStyles>
    <p:titleStyle>
      <a:lvl1pPr marL="342900" indent="-342900" algn="l" defTabSz="685800" rtl="0" eaLnBrk="1" latinLnBrk="0" hangingPunct="1">
        <a:lnSpc>
          <a:spcPct val="90000"/>
        </a:lnSpc>
        <a:spcBef>
          <a:spcPct val="0"/>
        </a:spcBef>
        <a:buFontTx/>
        <a:buBlip>
          <a:blip r:embed="rId22"/>
        </a:buBlip>
        <a:defRPr sz="225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950" kern="1200">
          <a:solidFill>
            <a:srgbClr val="00A3A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gif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gif"/><Relationship Id="rId19" Type="http://schemas.openxmlformats.org/officeDocument/2006/relationships/image" Target="../media/image44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jp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0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19.jp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rgi.versailles.inrae.fr/faidar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8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microsoft.com/office/2007/relationships/hdphoto" Target="../media/hdphoto1.wdp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Relationship Id="rId1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gif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gif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gif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gif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11" Type="http://schemas.openxmlformats.org/officeDocument/2006/relationships/image" Target="../media/image42.png"/><Relationship Id="rId5" Type="http://schemas.openxmlformats.org/officeDocument/2006/relationships/image" Target="../media/image37.jp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FAIDARE: Portail de données pour la recherche sur les plantes</a:t>
            </a:r>
            <a:endParaRPr dirty="0"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FR" dirty="0" err="1"/>
              <a:t>GnpIS</a:t>
            </a:r>
            <a:r>
              <a:rPr lang="fr-FR" dirty="0"/>
              <a:t> et fédérations de données internationales</a:t>
            </a:r>
            <a:endParaRPr dirty="0"/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1878" y="4524357"/>
            <a:ext cx="1768979" cy="61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101225" y="667465"/>
            <a:ext cx="4217700" cy="361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 dirty="0"/>
              <a:t>Ouverts domaines spécifiques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PROS</a:t>
            </a:r>
            <a:endParaRPr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-FR" dirty="0"/>
              <a:t>Description et métadonnées précises</a:t>
            </a:r>
            <a:endParaRPr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-FR" dirty="0"/>
              <a:t>Bonne qualité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CONS</a:t>
            </a:r>
            <a:endParaRPr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dirty="0"/>
              <a:t>Pas pour tous les types de données</a:t>
            </a:r>
          </a:p>
          <a:p>
            <a:pPr lvl="2" indent="-323850">
              <a:spcBef>
                <a:spcPts val="0"/>
              </a:spcBef>
              <a:buSzPts val="1500"/>
              <a:buChar char="-"/>
            </a:pPr>
            <a:r>
              <a:rPr lang="fr" dirty="0" err="1"/>
              <a:t>Phenotypage</a:t>
            </a:r>
            <a:endParaRPr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dirty="0"/>
              <a:t>Publication/curation de données chronophage</a:t>
            </a: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2"/>
          </p:nvPr>
        </p:nvSpPr>
        <p:spPr>
          <a:xfrm>
            <a:off x="4232166" y="667465"/>
            <a:ext cx="4916146" cy="387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 dirty="0"/>
              <a:t>Généralistes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PROS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 dirty="0"/>
              <a:t>Tout type de données </a:t>
            </a:r>
            <a:r>
              <a:rPr lang="fr" sz="1700" dirty="0">
                <a:sym typeface="Wingdings" pitchFamily="2" charset="2"/>
              </a:rPr>
              <a:t> Flexibles</a:t>
            </a:r>
            <a:endParaRPr lang="fr"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 dirty="0"/>
              <a:t>Données de publication minimales </a:t>
            </a:r>
          </a:p>
          <a:p>
            <a:pPr lvl="2" indent="-336550">
              <a:spcBef>
                <a:spcPts val="0"/>
              </a:spcBef>
              <a:buSzPts val="1700"/>
              <a:buFont typeface="Arial" panose="020B0604020202020204" pitchFamily="34" charset="0"/>
              <a:buChar char="-"/>
            </a:pPr>
            <a:r>
              <a:rPr lang="fr-FR" sz="1700" dirty="0" err="1"/>
              <a:t>Author</a:t>
            </a:r>
            <a:r>
              <a:rPr lang="fr-FR" sz="1700" dirty="0"/>
              <a:t>, </a:t>
            </a:r>
            <a:r>
              <a:rPr lang="fr-FR" sz="1700" dirty="0" err="1"/>
              <a:t>Title</a:t>
            </a:r>
            <a:r>
              <a:rPr lang="fr-FR" sz="1700" dirty="0"/>
              <a:t>, Description, DOI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-FR" sz="1700" dirty="0"/>
              <a:t>Rapidité soumission/publication</a:t>
            </a:r>
            <a:endParaRPr sz="17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dirty="0"/>
              <a:t>CONS</a:t>
            </a:r>
            <a:endParaRPr dirty="0"/>
          </a:p>
          <a:p>
            <a:pPr lvl="1" indent="-336550">
              <a:spcBef>
                <a:spcPts val="0"/>
              </a:spcBef>
              <a:buSzPts val="1700"/>
              <a:buFont typeface="Arial" panose="020B0604020202020204" pitchFamily="34" charset="0"/>
              <a:buChar char="-"/>
            </a:pPr>
            <a:r>
              <a:rPr lang="fr-FR" sz="1700" dirty="0"/>
              <a:t>Faible description (</a:t>
            </a:r>
            <a:r>
              <a:rPr lang="fr-FR" sz="1700" dirty="0" err="1"/>
              <a:t>biological</a:t>
            </a:r>
            <a:r>
              <a:rPr lang="fr-FR" sz="1700" dirty="0"/>
              <a:t> </a:t>
            </a:r>
            <a:r>
              <a:rPr lang="fr-FR" sz="1700" dirty="0" err="1"/>
              <a:t>material</a:t>
            </a:r>
            <a:r>
              <a:rPr lang="fr-FR" sz="1700" dirty="0"/>
              <a:t>, </a:t>
            </a:r>
            <a:r>
              <a:rPr lang="fr-FR" sz="1700" dirty="0" err="1"/>
              <a:t>methods</a:t>
            </a:r>
            <a:r>
              <a:rPr lang="fr-FR" sz="1700" dirty="0"/>
              <a:t>, …)</a:t>
            </a:r>
          </a:p>
          <a:p>
            <a:pPr lvl="1" indent="-336550">
              <a:spcBef>
                <a:spcPts val="0"/>
              </a:spcBef>
              <a:buSzPts val="1700"/>
              <a:buFont typeface="Arial" panose="020B0604020202020204" pitchFamily="34" charset="0"/>
              <a:buChar char="-"/>
            </a:pPr>
            <a:r>
              <a:rPr lang="fr-FR" sz="1700" dirty="0"/>
              <a:t>Formats non standards</a:t>
            </a: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 dirty="0"/>
              <a:t>FAIR</a:t>
            </a:r>
            <a:endParaRPr sz="1700" dirty="0"/>
          </a:p>
          <a:p>
            <a:pPr lvl="2" indent="-336550">
              <a:spcBef>
                <a:spcPts val="0"/>
              </a:spcBef>
              <a:buSzPts val="1700"/>
              <a:buChar char="-"/>
            </a:pPr>
            <a:r>
              <a:rPr lang="fr" sz="1700" dirty="0" err="1"/>
              <a:t>Findability</a:t>
            </a:r>
            <a:endParaRPr lang="fr" sz="1700" dirty="0"/>
          </a:p>
          <a:p>
            <a:pPr lvl="2" indent="-336550">
              <a:spcBef>
                <a:spcPts val="0"/>
              </a:spcBef>
              <a:buSzPts val="1700"/>
              <a:buChar char="-"/>
            </a:pPr>
            <a:r>
              <a:rPr lang="fr" sz="1700" dirty="0" err="1"/>
              <a:t>Interoperability</a:t>
            </a:r>
            <a:endParaRPr sz="1700" dirty="0"/>
          </a:p>
          <a:p>
            <a:pPr lvl="2" indent="-336550">
              <a:spcBef>
                <a:spcPts val="0"/>
              </a:spcBef>
              <a:buSzPts val="1700"/>
              <a:buChar char="-"/>
            </a:pPr>
            <a:r>
              <a:rPr lang="fr" sz="1700" dirty="0" err="1"/>
              <a:t>Reusability</a:t>
            </a:r>
            <a:endParaRPr sz="17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Comparaisons d’entrepôts</a:t>
            </a:r>
            <a:endParaRPr dirty="0"/>
          </a:p>
        </p:txBody>
      </p:sp>
      <p:pic>
        <p:nvPicPr>
          <p:cNvPr id="2" name="Google Shape;894;g119e77c4723_1_80">
            <a:extLst>
              <a:ext uri="{FF2B5EF4-FFF2-40B4-BE49-F238E27FC236}">
                <a16:creationId xmlns:a16="http://schemas.microsoft.com/office/drawing/2014/main" id="{3269260E-DB63-E1AA-A9BF-97CD9DA7F7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448" y="4241638"/>
            <a:ext cx="391973" cy="41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A8CA04C-3983-F798-323E-8E4D471EF772}"/>
              </a:ext>
            </a:extLst>
          </p:cNvPr>
          <p:cNvCxnSpPr>
            <a:cxnSpLocks/>
          </p:cNvCxnSpPr>
          <p:nvPr/>
        </p:nvCxnSpPr>
        <p:spPr>
          <a:xfrm>
            <a:off x="5603767" y="3308887"/>
            <a:ext cx="196327" cy="185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E3015CE-1006-F8CD-99D9-6EE6F58AC2E2}"/>
              </a:ext>
            </a:extLst>
          </p:cNvPr>
          <p:cNvCxnSpPr>
            <a:cxnSpLocks/>
          </p:cNvCxnSpPr>
          <p:nvPr/>
        </p:nvCxnSpPr>
        <p:spPr>
          <a:xfrm>
            <a:off x="7127767" y="3789335"/>
            <a:ext cx="196327" cy="185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9C11A0A-F9A6-C59A-5BE6-B639EF9EEE64}"/>
              </a:ext>
            </a:extLst>
          </p:cNvPr>
          <p:cNvCxnSpPr>
            <a:cxnSpLocks/>
          </p:cNvCxnSpPr>
          <p:nvPr/>
        </p:nvCxnSpPr>
        <p:spPr>
          <a:xfrm>
            <a:off x="6753224" y="3598189"/>
            <a:ext cx="196327" cy="185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ECFEE82-39CE-7683-2573-5292D500751E}"/>
              </a:ext>
            </a:extLst>
          </p:cNvPr>
          <p:cNvCxnSpPr>
            <a:cxnSpLocks/>
          </p:cNvCxnSpPr>
          <p:nvPr/>
        </p:nvCxnSpPr>
        <p:spPr>
          <a:xfrm>
            <a:off x="6797158" y="4026518"/>
            <a:ext cx="196327" cy="185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l="1518" t="-216" r="4168" b="9841"/>
          <a:stretch/>
        </p:blipFill>
        <p:spPr>
          <a:xfrm>
            <a:off x="0" y="888274"/>
            <a:ext cx="8813075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7A8B4D3-6FE3-EB20-5947-34E8E3B7C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</a:t>
            </a:r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fr" dirty="0"/>
              <a:t>Portail de recherche de données</a:t>
            </a:r>
            <a:endParaRPr lang="fr-FR" dirty="0"/>
          </a:p>
        </p:txBody>
      </p:sp>
      <p:pic>
        <p:nvPicPr>
          <p:cNvPr id="225" name="Google Shape;225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949" y="1956216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97" y="1701588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6286" y="2133262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" name="Google Shape;228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826" y="2044739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07" y="2943654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995" y="2221785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3250" y="179011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157" y="174537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4847" y="2221785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770" y="1950788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" name="Google Shape;235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7433" y="3314581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76" y="2781332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349" y="22033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25" y="39609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3" descr="Image result for ebi logo bioinfo 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5712" y="1467721"/>
            <a:ext cx="1174194" cy="28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2267" y="1878634"/>
            <a:ext cx="888651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 descr="Image result for urgi inr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5349" y="1665692"/>
            <a:ext cx="444626" cy="27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3383" y="1735042"/>
            <a:ext cx="503779" cy="30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0789" y="5651690"/>
            <a:ext cx="273711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8743" y="4665024"/>
            <a:ext cx="124805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18995" y="3872234"/>
            <a:ext cx="469778" cy="38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81320" y="2253913"/>
            <a:ext cx="176343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67605" y="2040652"/>
            <a:ext cx="455023" cy="3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 descr="Image result for cimmyt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0558" y="2524910"/>
            <a:ext cx="460653" cy="3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 descr="Image result for cold harbor spring laboratory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90633" y="2096292"/>
            <a:ext cx="460653" cy="25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 descr="Image result for t3 triticeae toolbox logo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56316" y="1762165"/>
            <a:ext cx="155144" cy="155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/>
          <p:nvPr/>
        </p:nvCxnSpPr>
        <p:spPr>
          <a:xfrm rot="10800000" flipH="1">
            <a:off x="3403720" y="1936255"/>
            <a:ext cx="268500" cy="78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33"/>
          <p:cNvCxnSpPr/>
          <p:nvPr/>
        </p:nvCxnSpPr>
        <p:spPr>
          <a:xfrm rot="10800000">
            <a:off x="1886052" y="2024338"/>
            <a:ext cx="1101900" cy="76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33"/>
          <p:cNvCxnSpPr/>
          <p:nvPr/>
        </p:nvCxnSpPr>
        <p:spPr>
          <a:xfrm rot="10800000">
            <a:off x="2381036" y="2106434"/>
            <a:ext cx="843000" cy="6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33"/>
          <p:cNvCxnSpPr/>
          <p:nvPr/>
        </p:nvCxnSpPr>
        <p:spPr>
          <a:xfrm rot="10800000">
            <a:off x="1905326" y="2371661"/>
            <a:ext cx="1092000" cy="7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33"/>
          <p:cNvCxnSpPr>
            <a:stCxn id="256" idx="0"/>
          </p:cNvCxnSpPr>
          <p:nvPr/>
        </p:nvCxnSpPr>
        <p:spPr>
          <a:xfrm rot="10800000" flipH="1">
            <a:off x="3792202" y="2209359"/>
            <a:ext cx="333600" cy="50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33"/>
          <p:cNvCxnSpPr/>
          <p:nvPr/>
        </p:nvCxnSpPr>
        <p:spPr>
          <a:xfrm rot="10800000">
            <a:off x="1533852" y="2808105"/>
            <a:ext cx="1454100" cy="9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58" name="Google Shape;258;p33"/>
          <p:cNvGrpSpPr/>
          <p:nvPr/>
        </p:nvGrpSpPr>
        <p:grpSpPr>
          <a:xfrm>
            <a:off x="2988013" y="2713059"/>
            <a:ext cx="1608378" cy="1248781"/>
            <a:chOff x="3067967" y="3282672"/>
            <a:chExt cx="1316400" cy="1313400"/>
          </a:xfrm>
        </p:grpSpPr>
        <p:sp>
          <p:nvSpPr>
            <p:cNvPr id="256" name="Google Shape;256;p33"/>
            <p:cNvSpPr/>
            <p:nvPr/>
          </p:nvSpPr>
          <p:spPr>
            <a:xfrm>
              <a:off x="3067967" y="3282672"/>
              <a:ext cx="1316400" cy="1313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Data Portal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33" descr="Image result for search form png"/>
            <p:cNvPicPr preferRelativeResize="0"/>
            <p:nvPr/>
          </p:nvPicPr>
          <p:blipFill rotWithShape="1">
            <a:blip r:embed="rId17">
              <a:alphaModFix/>
            </a:blip>
            <a:srcRect t="57569" b="9663"/>
            <a:stretch/>
          </p:blipFill>
          <p:spPr>
            <a:xfrm>
              <a:off x="3519406" y="3415240"/>
              <a:ext cx="683054" cy="84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55208" y="3404717"/>
              <a:ext cx="272639" cy="11080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1" name="Google Shape;261;p33"/>
          <p:cNvCxnSpPr/>
          <p:nvPr/>
        </p:nvCxnSpPr>
        <p:spPr>
          <a:xfrm>
            <a:off x="4596346" y="3677162"/>
            <a:ext cx="2825400" cy="27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33"/>
          <p:cNvCxnSpPr/>
          <p:nvPr/>
        </p:nvCxnSpPr>
        <p:spPr>
          <a:xfrm rot="10800000" flipH="1">
            <a:off x="4413009" y="2099890"/>
            <a:ext cx="130500" cy="59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" name="Google Shape;263;p33"/>
          <p:cNvSpPr txBox="1"/>
          <p:nvPr/>
        </p:nvSpPr>
        <p:spPr>
          <a:xfrm>
            <a:off x="1759745" y="4115016"/>
            <a:ext cx="4296600" cy="547200"/>
          </a:xfrm>
          <a:prstGeom prst="rect">
            <a:avLst/>
          </a:prstGeom>
          <a:solidFill>
            <a:schemeClr val="accent6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back to source repositories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38848" y="613688"/>
            <a:ext cx="1075294" cy="437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3"/>
          <p:cNvCxnSpPr/>
          <p:nvPr/>
        </p:nvCxnSpPr>
        <p:spPr>
          <a:xfrm flipH="1">
            <a:off x="3482951" y="613687"/>
            <a:ext cx="4155900" cy="22023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66" name="Google Shape;266;p33"/>
          <p:cNvCxnSpPr/>
          <p:nvPr/>
        </p:nvCxnSpPr>
        <p:spPr>
          <a:xfrm rot="10800000">
            <a:off x="3473352" y="3892560"/>
            <a:ext cx="4165500" cy="10914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3" name="Google Shape;274;p34">
            <a:extLst>
              <a:ext uri="{FF2B5EF4-FFF2-40B4-BE49-F238E27FC236}">
                <a16:creationId xmlns:a16="http://schemas.microsoft.com/office/drawing/2014/main" id="{D3BA7482-0C29-33A8-7B3B-C742ED7C2967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r="89436" b="89661"/>
          <a:stretch/>
        </p:blipFill>
        <p:spPr>
          <a:xfrm>
            <a:off x="3111263" y="2908737"/>
            <a:ext cx="1411987" cy="842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60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9"/>
          <p:cNvGrpSpPr/>
          <p:nvPr/>
        </p:nvGrpSpPr>
        <p:grpSpPr>
          <a:xfrm>
            <a:off x="6600136" y="440681"/>
            <a:ext cx="2521504" cy="2495052"/>
            <a:chOff x="7715059" y="980728"/>
            <a:chExt cx="4482674" cy="4435649"/>
          </a:xfrm>
        </p:grpSpPr>
        <p:pic>
          <p:nvPicPr>
            <p:cNvPr id="328" name="Google Shape;328;p39" descr="ELIXIR_network_europe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15059" y="980728"/>
              <a:ext cx="4482674" cy="4435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9" descr="3c8aad396b_19406_7283-adn-claudesauter-cc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26022" y="2631384"/>
              <a:ext cx="174863" cy="23606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0" name="Google Shape;330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41711" y="4042991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1" name="Google Shape;331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00886" y="3222604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2" name="Google Shape;332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90704" y="2867441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3" name="Google Shape;333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25523" y="2523435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4" name="Google Shape;334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40304" y="2370754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5" name="Google Shape;335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86714" y="3352919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36" name="Google Shape;336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868088" y="3713509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</p:pic>
        <p:pic>
          <p:nvPicPr>
            <p:cNvPr id="337" name="Google Shape;337;p39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83241" y="2867440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</p:pic>
      </p:grpSp>
      <p:sp>
        <p:nvSpPr>
          <p:cNvPr id="338" name="Google Shape;338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Fédération d’entrepôts de données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207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" dirty="0" err="1">
                <a:latin typeface="Arial"/>
                <a:ea typeface="Arial"/>
                <a:cs typeface="Arial"/>
                <a:sym typeface="Arial"/>
              </a:rPr>
              <a:t>Crops</a:t>
            </a:r>
            <a:r>
              <a:rPr lang="fr" dirty="0">
                <a:latin typeface="Arial"/>
                <a:ea typeface="Arial"/>
                <a:cs typeface="Arial"/>
                <a:sym typeface="Arial"/>
              </a:rPr>
              <a:t> &amp; Woody plants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53993" lvl="0" indent="-25399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Collaboration ouverte et internationale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378" lvl="1" indent="-3428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Menée par INRAE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378" lvl="1" indent="-34289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Infrastructures: Elixir</a:t>
            </a:r>
            <a:r>
              <a:rPr lang="fr" dirty="0"/>
              <a:t>, </a:t>
            </a:r>
            <a:r>
              <a:rPr lang="fr" dirty="0">
                <a:latin typeface="Arial"/>
                <a:ea typeface="Arial"/>
                <a:cs typeface="Arial"/>
                <a:sym typeface="Arial"/>
              </a:rPr>
              <a:t>EMPHASIS (EPPN)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378" lvl="1" indent="-33654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fr" dirty="0" err="1">
                <a:latin typeface="Arial"/>
                <a:ea typeface="Arial"/>
                <a:cs typeface="Arial"/>
                <a:sym typeface="Arial"/>
              </a:rPr>
              <a:t>WheatIS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892" lvl="0" indent="-16509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892" lvl="0" indent="-16509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53993" lvl="0" indent="-13969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53993" lvl="0" indent="-13969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</a:t>
            </a:r>
            <a:endParaRPr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02891E5E-ADCF-AF56-B06F-DC4B4BB3FA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Périmètre</a:t>
            </a:r>
          </a:p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6">
            <a:alphaModFix/>
          </a:blip>
          <a:srcRect r="65651"/>
          <a:stretch/>
        </p:blipFill>
        <p:spPr>
          <a:xfrm>
            <a:off x="52838" y="4556417"/>
            <a:ext cx="941375" cy="54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86502" y="0"/>
            <a:ext cx="706032" cy="388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54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0"/>
          <p:cNvGrpSpPr/>
          <p:nvPr/>
        </p:nvGrpSpPr>
        <p:grpSpPr>
          <a:xfrm>
            <a:off x="6571373" y="435142"/>
            <a:ext cx="2521504" cy="2495052"/>
            <a:chOff x="7715059" y="980728"/>
            <a:chExt cx="4482674" cy="4435649"/>
          </a:xfrm>
        </p:grpSpPr>
        <p:pic>
          <p:nvPicPr>
            <p:cNvPr id="348" name="Google Shape;348;p40" descr="ELIXIR_network_europe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15059" y="980728"/>
              <a:ext cx="4482674" cy="4435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0" descr="3c8aad396b_19406_7283-adn-claudesauter-cc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26022" y="2631384"/>
              <a:ext cx="174863" cy="23606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0" name="Google Shape;350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41711" y="4042991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1" name="Google Shape;351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00886" y="3222604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2" name="Google Shape;352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90704" y="2867441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3" name="Google Shape;353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25523" y="2523435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4" name="Google Shape;354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40304" y="2370754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5" name="Google Shape;355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86714" y="3352919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6" name="Google Shape;356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868088" y="3713509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</p:pic>
        <p:pic>
          <p:nvPicPr>
            <p:cNvPr id="357" name="Google Shape;357;p40" descr="edited2 (3)-2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83241" y="2867440"/>
              <a:ext cx="230305" cy="260631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sm" len="sm"/>
              <a:tailEnd type="none" w="sm" len="sm"/>
            </a:ln>
          </p:spPr>
        </p:pic>
      </p:grpSp>
      <p:sp>
        <p:nvSpPr>
          <p:cNvPr id="358" name="Google Shape;358;p40"/>
          <p:cNvSpPr txBox="1">
            <a:spLocks noGrp="1"/>
          </p:cNvSpPr>
          <p:nvPr>
            <p:ph idx="1"/>
          </p:nvPr>
        </p:nvSpPr>
        <p:spPr>
          <a:xfrm>
            <a:off x="145143" y="509264"/>
            <a:ext cx="8860971" cy="41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53993" lvl="0" indent="-253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Gestion de communautés </a:t>
            </a:r>
          </a:p>
          <a:p>
            <a:pPr marL="711193" lvl="1" indent="-253993">
              <a:lnSpc>
                <a:spcPct val="100000"/>
              </a:lnSpc>
              <a:spcBef>
                <a:spcPts val="0"/>
              </a:spcBef>
              <a:buSzPts val="1800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Sources de données</a:t>
            </a:r>
          </a:p>
          <a:p>
            <a:pPr marL="253993" lvl="0" indent="-253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" dirty="0">
                <a:latin typeface="Arial"/>
                <a:ea typeface="Arial"/>
                <a:cs typeface="Arial"/>
                <a:sym typeface="Arial"/>
              </a:rPr>
              <a:t>Indexation simple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207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fr-FR" dirty="0">
                <a:latin typeface="Arial"/>
                <a:ea typeface="Arial"/>
                <a:cs typeface="Arial"/>
                <a:sym typeface="Arial"/>
              </a:rPr>
              <a:t>Nom, Identifiant, Description, type, espèce</a:t>
            </a:r>
          </a:p>
          <a:p>
            <a:pPr marL="5207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fr-FR" dirty="0">
                <a:latin typeface="Arial"/>
                <a:ea typeface="Arial"/>
                <a:cs typeface="Arial"/>
                <a:sym typeface="Arial"/>
              </a:rPr>
              <a:t>Standards de données (MIAPPE, </a:t>
            </a:r>
            <a:r>
              <a:rPr lang="fr-FR" dirty="0" err="1">
                <a:latin typeface="Arial"/>
                <a:ea typeface="Arial"/>
                <a:cs typeface="Arial"/>
                <a:sym typeface="Arial"/>
              </a:rPr>
              <a:t>BrAPI</a:t>
            </a:r>
            <a:r>
              <a:rPr lang="fr-FR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63500" indent="-184150">
              <a:lnSpc>
                <a:spcPct val="100000"/>
              </a:lnSpc>
              <a:spcBef>
                <a:spcPts val="0"/>
              </a:spcBef>
              <a:buSzPts val="1700"/>
              <a:buFont typeface="Arial"/>
              <a:buChar char="•"/>
            </a:pPr>
            <a:r>
              <a:rPr lang="fr-FR" dirty="0">
                <a:latin typeface="Arial"/>
                <a:ea typeface="Arial"/>
                <a:cs typeface="Arial"/>
                <a:sym typeface="Arial"/>
              </a:rPr>
              <a:t>Maximiser la découvert de données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53993" lvl="0" indent="-13969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</a:t>
            </a:r>
            <a:endParaRPr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DBEC8B9D-CC1A-5CD6-A66C-E056065D05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Périmètre et objectifs</a:t>
            </a:r>
          </a:p>
        </p:txBody>
      </p:sp>
      <p:pic>
        <p:nvPicPr>
          <p:cNvPr id="360" name="Google Shape;360;p40"/>
          <p:cNvPicPr preferRelativeResize="0"/>
          <p:nvPr/>
        </p:nvPicPr>
        <p:blipFill rotWithShape="1">
          <a:blip r:embed="rId6">
            <a:alphaModFix/>
          </a:blip>
          <a:srcRect r="65651"/>
          <a:stretch/>
        </p:blipFill>
        <p:spPr>
          <a:xfrm>
            <a:off x="38546" y="4601935"/>
            <a:ext cx="941375" cy="54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73154" y="-5539"/>
            <a:ext cx="706032" cy="38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DBD207-458E-B90A-A86D-E35E4FC30E04}"/>
              </a:ext>
            </a:extLst>
          </p:cNvPr>
          <p:cNvSpPr/>
          <p:nvPr/>
        </p:nvSpPr>
        <p:spPr>
          <a:xfrm>
            <a:off x="3680766" y="5239642"/>
            <a:ext cx="83192" cy="10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79CCA10-8371-5DFE-A8B4-67E1A4EC00EE}"/>
              </a:ext>
            </a:extLst>
          </p:cNvPr>
          <p:cNvGrpSpPr/>
          <p:nvPr/>
        </p:nvGrpSpPr>
        <p:grpSpPr>
          <a:xfrm>
            <a:off x="38546" y="2446690"/>
            <a:ext cx="4185600" cy="2336273"/>
            <a:chOff x="489942" y="1741746"/>
            <a:chExt cx="5580800" cy="311503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E777EA2-F6E0-1B66-DABA-AF8FCE818FDD}"/>
                </a:ext>
              </a:extLst>
            </p:cNvPr>
            <p:cNvGrpSpPr/>
            <p:nvPr/>
          </p:nvGrpSpPr>
          <p:grpSpPr>
            <a:xfrm>
              <a:off x="489942" y="1741746"/>
              <a:ext cx="5580800" cy="3115031"/>
              <a:chOff x="489942" y="1741746"/>
              <a:chExt cx="5580800" cy="3115031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255CC01D-52A3-22EB-434A-83D8813121C0}"/>
                  </a:ext>
                </a:extLst>
              </p:cNvPr>
              <p:cNvGrpSpPr/>
              <p:nvPr/>
            </p:nvGrpSpPr>
            <p:grpSpPr>
              <a:xfrm>
                <a:off x="2296473" y="3304125"/>
                <a:ext cx="3774269" cy="1552652"/>
                <a:chOff x="2469108" y="3362067"/>
                <a:chExt cx="3774269" cy="1552652"/>
              </a:xfrm>
            </p:grpSpPr>
            <p:pic>
              <p:nvPicPr>
                <p:cNvPr id="15" name="Picture 3">
                  <a:extLst>
                    <a:ext uri="{FF2B5EF4-FFF2-40B4-BE49-F238E27FC236}">
                      <a16:creationId xmlns:a16="http://schemas.microsoft.com/office/drawing/2014/main" id="{9F81BDF4-0F82-58E3-50F8-45DB6AAE0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469108" y="3612475"/>
                  <a:ext cx="1425108" cy="1302244"/>
                </a:xfrm>
                <a:prstGeom prst="rect">
                  <a:avLst/>
                </a:prstGeom>
              </p:spPr>
            </p:pic>
            <p:pic>
              <p:nvPicPr>
                <p:cNvPr id="16" name="Picture 3">
                  <a:extLst>
                    <a:ext uri="{FF2B5EF4-FFF2-40B4-BE49-F238E27FC236}">
                      <a16:creationId xmlns:a16="http://schemas.microsoft.com/office/drawing/2014/main" id="{3CBD9A23-026F-390E-4C4F-061C915E0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30630" y="3362067"/>
                  <a:ext cx="2112747" cy="1096134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590D4968-24C1-FFED-3A07-A8CA82A7DAFA}"/>
                  </a:ext>
                </a:extLst>
              </p:cNvPr>
              <p:cNvGrpSpPr/>
              <p:nvPr/>
            </p:nvGrpSpPr>
            <p:grpSpPr>
              <a:xfrm>
                <a:off x="489942" y="1741746"/>
                <a:ext cx="2953081" cy="2598780"/>
                <a:chOff x="489942" y="1741746"/>
                <a:chExt cx="2953081" cy="2598780"/>
              </a:xfrm>
            </p:grpSpPr>
            <p:pic>
              <p:nvPicPr>
                <p:cNvPr id="9" name="Picture 3">
                  <a:extLst>
                    <a:ext uri="{FF2B5EF4-FFF2-40B4-BE49-F238E27FC236}">
                      <a16:creationId xmlns:a16="http://schemas.microsoft.com/office/drawing/2014/main" id="{EECF33AA-6CF8-92BF-3D9A-66A46A79F5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89942" y="3057021"/>
                  <a:ext cx="1853637" cy="1283505"/>
                </a:xfrm>
                <a:prstGeom prst="rect">
                  <a:avLst/>
                </a:prstGeom>
              </p:spPr>
            </p:pic>
            <p:pic>
              <p:nvPicPr>
                <p:cNvPr id="10" name="Picture 3">
                  <a:extLst>
                    <a:ext uri="{FF2B5EF4-FFF2-40B4-BE49-F238E27FC236}">
                      <a16:creationId xmlns:a16="http://schemas.microsoft.com/office/drawing/2014/main" id="{E3202BBD-9DFD-23E7-0166-748597B01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396615" y="2319655"/>
                  <a:ext cx="1046408" cy="1358455"/>
                </a:xfrm>
                <a:prstGeom prst="rect">
                  <a:avLst/>
                </a:prstGeom>
              </p:spPr>
            </p:pic>
            <p:grpSp>
              <p:nvGrpSpPr>
                <p:cNvPr id="11" name="Groupe 10">
                  <a:extLst>
                    <a:ext uri="{FF2B5EF4-FFF2-40B4-BE49-F238E27FC236}">
                      <a16:creationId xmlns:a16="http://schemas.microsoft.com/office/drawing/2014/main" id="{1CEAAB1E-B017-A6CC-0EAF-5BCE7C92528F}"/>
                    </a:ext>
                  </a:extLst>
                </p:cNvPr>
                <p:cNvGrpSpPr/>
                <p:nvPr/>
              </p:nvGrpSpPr>
              <p:grpSpPr>
                <a:xfrm>
                  <a:off x="524822" y="1741746"/>
                  <a:ext cx="1783878" cy="1339718"/>
                  <a:chOff x="785820" y="1158916"/>
                  <a:chExt cx="1558836" cy="1245326"/>
                </a:xfrm>
              </p:grpSpPr>
              <p:pic>
                <p:nvPicPr>
                  <p:cNvPr id="12" name="Picture 3">
                    <a:extLst>
                      <a:ext uri="{FF2B5EF4-FFF2-40B4-BE49-F238E27FC236}">
                        <a16:creationId xmlns:a16="http://schemas.microsoft.com/office/drawing/2014/main" id="{B60DFF49-9ED4-BDC1-7ED8-195936D765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5820" y="1158916"/>
                    <a:ext cx="1558836" cy="1245326"/>
                  </a:xfrm>
                  <a:prstGeom prst="rect">
                    <a:avLst/>
                  </a:prstGeom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EFEB7C04-DF73-449A-4363-0AA68F06D9CC}"/>
                      </a:ext>
                    </a:extLst>
                  </p:cNvPr>
                  <p:cNvSpPr/>
                  <p:nvPr/>
                </p:nvSpPr>
                <p:spPr>
                  <a:xfrm>
                    <a:off x="945436" y="1407262"/>
                    <a:ext cx="533865" cy="3548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/>
                  </a:p>
                </p:txBody>
              </p:sp>
              <p:pic>
                <p:nvPicPr>
                  <p:cNvPr id="14" name="Image 13">
                    <a:extLst>
                      <a:ext uri="{FF2B5EF4-FFF2-40B4-BE49-F238E27FC236}">
                        <a16:creationId xmlns:a16="http://schemas.microsoft.com/office/drawing/2014/main" id="{5FA978C8-33CE-A373-C9FC-DD3C5EE5C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436" y="1407262"/>
                    <a:ext cx="503385" cy="354887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4D3106D-A46D-7834-4EB2-854A7A42B5C3}"/>
                </a:ext>
              </a:extLst>
            </p:cNvPr>
            <p:cNvSpPr txBox="1"/>
            <p:nvPr/>
          </p:nvSpPr>
          <p:spPr>
            <a:xfrm>
              <a:off x="3546371" y="1965737"/>
              <a:ext cx="178040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Minimal </a:t>
              </a:r>
              <a:r>
                <a:rPr lang="fr-FR" sz="1350" dirty="0" err="1"/>
                <a:t>generic</a:t>
              </a:r>
              <a:endParaRPr lang="fr-FR" sz="1350" dirty="0"/>
            </a:p>
            <a:p>
              <a:pPr algn="ctr"/>
              <a:r>
                <a:rPr lang="fr-FR" sz="1350" dirty="0"/>
                <a:t>(Data Discovery)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B08D987-701F-F165-98B6-3E95A9192D60}"/>
              </a:ext>
            </a:extLst>
          </p:cNvPr>
          <p:cNvGrpSpPr/>
          <p:nvPr/>
        </p:nvGrpSpPr>
        <p:grpSpPr>
          <a:xfrm>
            <a:off x="5304866" y="2648324"/>
            <a:ext cx="2489122" cy="2365603"/>
            <a:chOff x="7495635" y="1522531"/>
            <a:chExt cx="3318829" cy="315413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E5EB3A5-1A34-273F-8A15-4AA711A0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78" y="1738202"/>
              <a:ext cx="1591376" cy="396076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EC9DF05-4FC0-676C-F7DB-CAD2FCA01CA8}"/>
                </a:ext>
              </a:extLst>
            </p:cNvPr>
            <p:cNvGrpSpPr/>
            <p:nvPr/>
          </p:nvGrpSpPr>
          <p:grpSpPr>
            <a:xfrm>
              <a:off x="7495635" y="1522531"/>
              <a:ext cx="3318829" cy="3154137"/>
              <a:chOff x="7495635" y="1522531"/>
              <a:chExt cx="3318829" cy="3154137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1C356DE3-64FE-891D-74CC-22901D41BBF2}"/>
                  </a:ext>
                </a:extLst>
              </p:cNvPr>
              <p:cNvGrpSpPr/>
              <p:nvPr/>
            </p:nvGrpSpPr>
            <p:grpSpPr>
              <a:xfrm>
                <a:off x="9215686" y="1522531"/>
                <a:ext cx="1598778" cy="3154137"/>
                <a:chOff x="6489848" y="2893635"/>
                <a:chExt cx="1598778" cy="3154137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1603C682-8412-45DB-2997-7F4CE50216E6}"/>
                    </a:ext>
                  </a:extLst>
                </p:cNvPr>
                <p:cNvGrpSpPr/>
                <p:nvPr/>
              </p:nvGrpSpPr>
              <p:grpSpPr>
                <a:xfrm>
                  <a:off x="6489848" y="2893635"/>
                  <a:ext cx="1598778" cy="786153"/>
                  <a:chOff x="6570883" y="3152781"/>
                  <a:chExt cx="1467098" cy="713163"/>
                </a:xfrm>
              </p:grpSpPr>
              <p:pic>
                <p:nvPicPr>
                  <p:cNvPr id="38" name="Image 37">
                    <a:extLst>
                      <a:ext uri="{FF2B5EF4-FFF2-40B4-BE49-F238E27FC236}">
                        <a16:creationId xmlns:a16="http://schemas.microsoft.com/office/drawing/2014/main" id="{4373191A-17ED-96C9-EE12-E05DEC5BE5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4246" y="3466950"/>
                    <a:ext cx="720930" cy="240779"/>
                  </a:xfrm>
                  <a:prstGeom prst="rect">
                    <a:avLst/>
                  </a:prstGeom>
                </p:spPr>
              </p:pic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84CBB483-7AEB-6259-7E35-886F64FA8C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6667" y="3449344"/>
                    <a:ext cx="503385" cy="354887"/>
                  </a:xfrm>
                  <a:prstGeom prst="rect">
                    <a:avLst/>
                  </a:prstGeom>
                </p:spPr>
              </p:pic>
              <p:sp>
                <p:nvSpPr>
                  <p:cNvPr id="40" name="Rectangle : coins arrondis 39">
                    <a:extLst>
                      <a:ext uri="{FF2B5EF4-FFF2-40B4-BE49-F238E27FC236}">
                        <a16:creationId xmlns:a16="http://schemas.microsoft.com/office/drawing/2014/main" id="{F66A31C5-6D42-FEA3-6770-30926FB88658}"/>
                      </a:ext>
                    </a:extLst>
                  </p:cNvPr>
                  <p:cNvSpPr/>
                  <p:nvPr/>
                </p:nvSpPr>
                <p:spPr>
                  <a:xfrm>
                    <a:off x="6570883" y="3358493"/>
                    <a:ext cx="1467098" cy="507451"/>
                  </a:xfrm>
                  <a:prstGeom prst="roundRect">
                    <a:avLst/>
                  </a:prstGeom>
                  <a:noFill/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 dirty="0"/>
                  </a:p>
                </p:txBody>
              </p:sp>
              <p:sp>
                <p:nvSpPr>
                  <p:cNvPr id="41" name="ZoneTexte 40">
                    <a:extLst>
                      <a:ext uri="{FF2B5EF4-FFF2-40B4-BE49-F238E27FC236}">
                        <a16:creationId xmlns:a16="http://schemas.microsoft.com/office/drawing/2014/main" id="{E61B1F34-5F92-E163-62F0-3AD65DA788DC}"/>
                      </a:ext>
                    </a:extLst>
                  </p:cNvPr>
                  <p:cNvSpPr txBox="1"/>
                  <p:nvPr/>
                </p:nvSpPr>
                <p:spPr>
                  <a:xfrm>
                    <a:off x="7038629" y="3152781"/>
                    <a:ext cx="549557" cy="251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750" dirty="0"/>
                      <a:t>France</a:t>
                    </a:r>
                  </a:p>
                </p:txBody>
              </p:sp>
            </p:grpSp>
            <p:grpSp>
              <p:nvGrpSpPr>
                <p:cNvPr id="26" name="Groupe 25">
                  <a:extLst>
                    <a:ext uri="{FF2B5EF4-FFF2-40B4-BE49-F238E27FC236}">
                      <a16:creationId xmlns:a16="http://schemas.microsoft.com/office/drawing/2014/main" id="{54317206-888E-BF48-7C3E-585CCDEBA47B}"/>
                    </a:ext>
                  </a:extLst>
                </p:cNvPr>
                <p:cNvGrpSpPr/>
                <p:nvPr/>
              </p:nvGrpSpPr>
              <p:grpSpPr>
                <a:xfrm>
                  <a:off x="6514392" y="3731253"/>
                  <a:ext cx="1574234" cy="2316519"/>
                  <a:chOff x="6514392" y="3731253"/>
                  <a:chExt cx="1574234" cy="2316519"/>
                </a:xfrm>
              </p:grpSpPr>
              <p:pic>
                <p:nvPicPr>
                  <p:cNvPr id="27" name="Image 26">
                    <a:extLst>
                      <a:ext uri="{FF2B5EF4-FFF2-40B4-BE49-F238E27FC236}">
                        <a16:creationId xmlns:a16="http://schemas.microsoft.com/office/drawing/2014/main" id="{009E7930-3E24-F75C-FB5A-4A7BCB7E9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48022" y="5609172"/>
                    <a:ext cx="1482429" cy="312091"/>
                  </a:xfrm>
                  <a:prstGeom prst="rect">
                    <a:avLst/>
                  </a:prstGeom>
                </p:spPr>
              </p:pic>
              <p:pic>
                <p:nvPicPr>
                  <p:cNvPr id="28" name="Image 27">
                    <a:extLst>
                      <a:ext uri="{FF2B5EF4-FFF2-40B4-BE49-F238E27FC236}">
                        <a16:creationId xmlns:a16="http://schemas.microsoft.com/office/drawing/2014/main" id="{8CDBEA3C-5CDC-44A4-F3F3-8A9A0FCB8A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79478" y="3989997"/>
                    <a:ext cx="493898" cy="493898"/>
                  </a:xfrm>
                  <a:prstGeom prst="rect">
                    <a:avLst/>
                  </a:prstGeom>
                </p:spPr>
              </p:pic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1C314C82-25CA-4DDB-F704-23348E60C7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7966" b="20345"/>
                  <a:stretch/>
                </p:blipFill>
                <p:spPr>
                  <a:xfrm>
                    <a:off x="7294262" y="4006408"/>
                    <a:ext cx="616027" cy="380025"/>
                  </a:xfrm>
                  <a:prstGeom prst="rect">
                    <a:avLst/>
                  </a:prstGeom>
                </p:spPr>
              </p:pic>
              <p:pic>
                <p:nvPicPr>
                  <p:cNvPr id="30" name="Image 29">
                    <a:extLst>
                      <a:ext uri="{FF2B5EF4-FFF2-40B4-BE49-F238E27FC236}">
                        <a16:creationId xmlns:a16="http://schemas.microsoft.com/office/drawing/2014/main" id="{C316BEF6-BCDA-4E0F-76DF-83D33645F5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40452" y="4508072"/>
                    <a:ext cx="1062848" cy="456838"/>
                  </a:xfrm>
                  <a:prstGeom prst="rect">
                    <a:avLst/>
                  </a:prstGeom>
                </p:spPr>
              </p:pic>
              <p:grpSp>
                <p:nvGrpSpPr>
                  <p:cNvPr id="31" name="Groupe 30">
                    <a:extLst>
                      <a:ext uri="{FF2B5EF4-FFF2-40B4-BE49-F238E27FC236}">
                        <a16:creationId xmlns:a16="http://schemas.microsoft.com/office/drawing/2014/main" id="{21F48C3E-B1EC-782B-EE66-6A5FCA64BCA0}"/>
                      </a:ext>
                    </a:extLst>
                  </p:cNvPr>
                  <p:cNvGrpSpPr/>
                  <p:nvPr/>
                </p:nvGrpSpPr>
                <p:grpSpPr>
                  <a:xfrm>
                    <a:off x="6734662" y="5027053"/>
                    <a:ext cx="1074523" cy="545925"/>
                    <a:chOff x="6722907" y="4595836"/>
                    <a:chExt cx="1074523" cy="545925"/>
                  </a:xfrm>
                </p:grpSpPr>
                <p:pic>
                  <p:nvPicPr>
                    <p:cNvPr id="34" name="Picture 3">
                      <a:extLst>
                        <a:ext uri="{FF2B5EF4-FFF2-40B4-BE49-F238E27FC236}">
                          <a16:creationId xmlns:a16="http://schemas.microsoft.com/office/drawing/2014/main" id="{C614114C-98E9-EB0A-0438-6C2FF22AD4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142" t="42194" r="34976" b="32097"/>
                    <a:stretch/>
                  </p:blipFill>
                  <p:spPr>
                    <a:xfrm>
                      <a:off x="6722907" y="4595836"/>
                      <a:ext cx="1074523" cy="35154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5" name="Groupe 34">
                      <a:extLst>
                        <a:ext uri="{FF2B5EF4-FFF2-40B4-BE49-F238E27FC236}">
                          <a16:creationId xmlns:a16="http://schemas.microsoft.com/office/drawing/2014/main" id="{7A375228-37FE-4CFC-C005-EDF22DB5DB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0323" y="4864762"/>
                      <a:ext cx="669406" cy="276999"/>
                      <a:chOff x="6850323" y="4864762"/>
                      <a:chExt cx="669406" cy="276999"/>
                    </a:xfrm>
                  </p:grpSpPr>
                  <p:pic>
                    <p:nvPicPr>
                      <p:cNvPr id="36" name="Image 35">
                        <a:extLst>
                          <a:ext uri="{FF2B5EF4-FFF2-40B4-BE49-F238E27FC236}">
                            <a16:creationId xmlns:a16="http://schemas.microsoft.com/office/drawing/2014/main" id="{E3ADB0CB-4C91-52A0-EA02-BC64E15DB60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850323" y="4868526"/>
                        <a:ext cx="248678" cy="25209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7" name="ZoneTexte 36">
                        <a:extLst>
                          <a:ext uri="{FF2B5EF4-FFF2-40B4-BE49-F238E27FC236}">
                            <a16:creationId xmlns:a16="http://schemas.microsoft.com/office/drawing/2014/main" id="{9E783C87-67FC-8A65-4F4F-7A98525DF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35343" y="4864762"/>
                        <a:ext cx="4843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fr-FR" sz="750" dirty="0"/>
                          <a:t>EVA</a:t>
                        </a:r>
                      </a:p>
                    </p:txBody>
                  </p:sp>
                </p:grpSp>
              </p:grpSp>
              <p:sp>
                <p:nvSpPr>
                  <p:cNvPr id="32" name="Rectangle : coins arrondis 31">
                    <a:extLst>
                      <a:ext uri="{FF2B5EF4-FFF2-40B4-BE49-F238E27FC236}">
                        <a16:creationId xmlns:a16="http://schemas.microsoft.com/office/drawing/2014/main" id="{4DC356F0-134A-5B25-6C70-D894E0F003E5}"/>
                      </a:ext>
                    </a:extLst>
                  </p:cNvPr>
                  <p:cNvSpPr/>
                  <p:nvPr/>
                </p:nvSpPr>
                <p:spPr>
                  <a:xfrm>
                    <a:off x="6514392" y="3936965"/>
                    <a:ext cx="1574234" cy="2110807"/>
                  </a:xfrm>
                  <a:prstGeom prst="roundRect">
                    <a:avLst>
                      <a:gd name="adj" fmla="val 10417"/>
                    </a:avLst>
                  </a:prstGeom>
                  <a:noFill/>
                  <a:ln w="63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350" dirty="0"/>
                  </a:p>
                </p:txBody>
              </p:sp>
              <p:sp>
                <p:nvSpPr>
                  <p:cNvPr id="33" name="ZoneTexte 32">
                    <a:extLst>
                      <a:ext uri="{FF2B5EF4-FFF2-40B4-BE49-F238E27FC236}">
                        <a16:creationId xmlns:a16="http://schemas.microsoft.com/office/drawing/2014/main" id="{52774F99-C22A-4B0C-2E5C-72F6529BCDF2}"/>
                      </a:ext>
                    </a:extLst>
                  </p:cNvPr>
                  <p:cNvSpPr txBox="1"/>
                  <p:nvPr/>
                </p:nvSpPr>
                <p:spPr>
                  <a:xfrm>
                    <a:off x="7012706" y="3731253"/>
                    <a:ext cx="62239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750" dirty="0"/>
                      <a:t>Europe</a:t>
                    </a:r>
                  </a:p>
                </p:txBody>
              </p:sp>
            </p:grp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9250FCAB-6997-11B3-4444-B74335000DE8}"/>
                  </a:ext>
                </a:extLst>
              </p:cNvPr>
              <p:cNvGrpSpPr/>
              <p:nvPr/>
            </p:nvGrpSpPr>
            <p:grpSpPr>
              <a:xfrm>
                <a:off x="7495635" y="3136968"/>
                <a:ext cx="1467098" cy="713163"/>
                <a:chOff x="6575353" y="4583918"/>
                <a:chExt cx="1467098" cy="713163"/>
              </a:xfrm>
            </p:grpSpPr>
            <p:pic>
              <p:nvPicPr>
                <p:cNvPr id="22" name="Image 21">
                  <a:extLst>
                    <a:ext uri="{FF2B5EF4-FFF2-40B4-BE49-F238E27FC236}">
                      <a16:creationId xmlns:a16="http://schemas.microsoft.com/office/drawing/2014/main" id="{A9209F70-B64A-5D4C-9EFC-12B5CD2B8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4266" y="4870629"/>
                  <a:ext cx="1209271" cy="350892"/>
                </a:xfrm>
                <a:prstGeom prst="rect">
                  <a:avLst/>
                </a:prstGeom>
              </p:spPr>
            </p:pic>
            <p:sp>
              <p:nvSpPr>
                <p:cNvPr id="23" name="Rectangle : coins arrondis 22">
                  <a:extLst>
                    <a:ext uri="{FF2B5EF4-FFF2-40B4-BE49-F238E27FC236}">
                      <a16:creationId xmlns:a16="http://schemas.microsoft.com/office/drawing/2014/main" id="{BA1139A0-7C79-2F04-182A-8FC3735CE0E3}"/>
                    </a:ext>
                  </a:extLst>
                </p:cNvPr>
                <p:cNvSpPr/>
                <p:nvPr/>
              </p:nvSpPr>
              <p:spPr>
                <a:xfrm>
                  <a:off x="6575353" y="4789630"/>
                  <a:ext cx="1467098" cy="507451"/>
                </a:xfrm>
                <a:prstGeom prst="roundRect">
                  <a:avLst/>
                </a:prstGeom>
                <a:noFill/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 dirty="0"/>
                </a:p>
              </p:txBody>
            </p:sp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3862A860-0476-96BF-5B8A-BDD770C6F658}"/>
                    </a:ext>
                  </a:extLst>
                </p:cNvPr>
                <p:cNvSpPr txBox="1"/>
                <p:nvPr/>
              </p:nvSpPr>
              <p:spPr>
                <a:xfrm>
                  <a:off x="6864180" y="4583918"/>
                  <a:ext cx="9515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750" dirty="0"/>
                    <a:t>United States</a:t>
                  </a:r>
                </a:p>
              </p:txBody>
            </p:sp>
          </p:grpSp>
        </p:grpSp>
      </p:grpSp>
      <p:pic>
        <p:nvPicPr>
          <p:cNvPr id="42" name="Google Shape;586;p58">
            <a:extLst>
              <a:ext uri="{FF2B5EF4-FFF2-40B4-BE49-F238E27FC236}">
                <a16:creationId xmlns:a16="http://schemas.microsoft.com/office/drawing/2014/main" id="{204000B2-70A3-9A46-687E-810568A405C3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 t="17068" r="55640" b="7035"/>
          <a:stretch/>
        </p:blipFill>
        <p:spPr>
          <a:xfrm>
            <a:off x="5346148" y="2494774"/>
            <a:ext cx="1170574" cy="32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89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3993" lvl="0" indent="-253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dirty="0">
                <a:hlinkClick r:id="rId3"/>
              </a:rPr>
              <a:t>https://urgi.versailles.inrae.fr/faidare/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0F822B-81D2-A4B3-EF9A-43DE9B0DE76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" dirty="0"/>
              <a:t>Portail web</a:t>
            </a:r>
            <a:endParaRPr lang="fr-FR" dirty="0"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92" y="1342520"/>
            <a:ext cx="7613686" cy="42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fr" b="1" u="sng" dirty="0"/>
              <a:t>Simple, user </a:t>
            </a:r>
            <a:r>
              <a:rPr lang="fr" b="1" u="sng" dirty="0" err="1"/>
              <a:t>friendly</a:t>
            </a:r>
            <a:endParaRPr b="1" u="sng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fr-FR" dirty="0" err="1"/>
              <a:t>T</a:t>
            </a:r>
            <a:r>
              <a:rPr lang="fr" dirty="0" err="1"/>
              <a:t>exte</a:t>
            </a:r>
            <a:r>
              <a:rPr lang="fr" dirty="0"/>
              <a:t> libre, google like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FAIDARE, découverte de données</a:t>
            </a:r>
            <a:endParaRPr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5385C90C-9A08-0496-D808-2CF30B47489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Principes</a:t>
            </a: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115" y="1427335"/>
            <a:ext cx="5005701" cy="2838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idx="1"/>
          </p:nvPr>
        </p:nvSpPr>
        <p:spPr>
          <a:xfrm>
            <a:off x="145143" y="878114"/>
            <a:ext cx="3287732" cy="37869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fr" b="1" u="sng" dirty="0"/>
              <a:t>Simple, user </a:t>
            </a:r>
            <a:r>
              <a:rPr lang="fr" b="1" u="sng" dirty="0" err="1"/>
              <a:t>friendly</a:t>
            </a:r>
            <a:endParaRPr b="1" u="sng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fr-FR" dirty="0" err="1"/>
              <a:t>T</a:t>
            </a:r>
            <a:r>
              <a:rPr lang="fr" dirty="0" err="1"/>
              <a:t>exte</a:t>
            </a:r>
            <a:r>
              <a:rPr lang="fr" dirty="0"/>
              <a:t> libre, google like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fr-FR" dirty="0"/>
              <a:t>Filtres de recherche supplémentaires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FAIDARE, découverte de données</a:t>
            </a:r>
            <a:endParaRPr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5385C90C-9A08-0496-D808-2CF30B47489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Principes</a:t>
            </a:r>
          </a:p>
        </p:txBody>
      </p:sp>
      <p:pic>
        <p:nvPicPr>
          <p:cNvPr id="3" name="Google Shape;297;p37">
            <a:extLst>
              <a:ext uri="{FF2B5EF4-FFF2-40B4-BE49-F238E27FC236}">
                <a16:creationId xmlns:a16="http://schemas.microsoft.com/office/drawing/2014/main" id="{A220EA9D-AB09-8F0C-304F-4F4C395ECE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80" y="1304227"/>
            <a:ext cx="5874577" cy="2438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19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fr" dirty="0"/>
              <a:t>Taxon Group </a:t>
            </a:r>
            <a:r>
              <a:rPr lang="fr" dirty="0" err="1"/>
              <a:t>Species</a:t>
            </a:r>
            <a:endParaRPr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FAIDARE, découverte de données</a:t>
            </a:r>
            <a:endParaRPr sz="2250"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E81F2AA5-45AA-8467-A1B2-A3BEB65DA0F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Filtres de recherche</a:t>
            </a:r>
          </a:p>
        </p:txBody>
      </p:sp>
      <p:pic>
        <p:nvPicPr>
          <p:cNvPr id="560" name="Google Shape;5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674" y="1360875"/>
            <a:ext cx="2728400" cy="45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376" y="879350"/>
            <a:ext cx="2792425" cy="28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40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idx="1"/>
          </p:nvPr>
        </p:nvSpPr>
        <p:spPr>
          <a:xfrm>
            <a:off x="841752" y="563497"/>
            <a:ext cx="7293378" cy="30074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 dirty="0"/>
              <a:t>Data types</a:t>
            </a:r>
            <a:endParaRPr dirty="0"/>
          </a:p>
          <a:p>
            <a:pPr lvl="1"/>
            <a:r>
              <a:rPr lang="en-GB" dirty="0"/>
              <a:t>Genetics / Genomic</a:t>
            </a:r>
            <a:endParaRPr dirty="0"/>
          </a:p>
          <a:p>
            <a:pPr lvl="1"/>
            <a:r>
              <a:rPr lang="en-GB" dirty="0"/>
              <a:t>Phenomics</a:t>
            </a:r>
            <a:endParaRPr dirty="0"/>
          </a:p>
          <a:p>
            <a:pPr lvl="1"/>
            <a:r>
              <a:rPr lang="en-GB" dirty="0"/>
              <a:t>Germplasm / Biological Material</a:t>
            </a:r>
            <a:endParaRPr dirty="0"/>
          </a:p>
          <a:p>
            <a:pPr lvl="1"/>
            <a:r>
              <a:rPr lang="en-GB" dirty="0"/>
              <a:t>Other omics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ct val="39285"/>
            </a:pPr>
            <a:r>
              <a:rPr lang="fr" dirty="0"/>
              <a:t>FAIDARE, découverte de données</a:t>
            </a:r>
            <a:endParaRPr dirty="0"/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151" y="1505626"/>
            <a:ext cx="2404850" cy="363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55" y="2029866"/>
            <a:ext cx="2644876" cy="27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1" y="2067213"/>
            <a:ext cx="2549151" cy="2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idx="1"/>
          </p:nvPr>
        </p:nvSpPr>
        <p:spPr>
          <a:xfrm>
            <a:off x="0" y="1310322"/>
            <a:ext cx="8135130" cy="30074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Crop Ontologies</a:t>
            </a:r>
            <a:endParaRPr dirty="0"/>
          </a:p>
          <a:p>
            <a:pPr marL="0" indent="0">
              <a:buNone/>
            </a:pPr>
            <a:r>
              <a:rPr lang="en-GB" dirty="0"/>
              <a:t>MIAPPE/</a:t>
            </a:r>
            <a:r>
              <a:rPr lang="en-GB" dirty="0" err="1"/>
              <a:t>BrAPI</a:t>
            </a:r>
            <a:endParaRPr dirty="0"/>
          </a:p>
          <a:p>
            <a:pPr marL="0" indent="0">
              <a:buNone/>
            </a:pPr>
            <a:r>
              <a:rPr lang="en-GB" dirty="0"/>
              <a:t>Ad hoc variables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0" indent="0" algn="ctr">
              <a:buNone/>
            </a:pPr>
            <a:r>
              <a:rPr lang="en-GB" dirty="0"/>
              <a:t>Variable </a:t>
            </a:r>
            <a:endParaRPr dirty="0"/>
          </a:p>
          <a:p>
            <a:pPr marL="0" indent="0" algn="ctr">
              <a:buNone/>
            </a:pPr>
            <a:r>
              <a:rPr lang="en-GB" dirty="0"/>
              <a:t>= </a:t>
            </a:r>
            <a:endParaRPr dirty="0"/>
          </a:p>
          <a:p>
            <a:pPr marL="0" indent="0" algn="ctr">
              <a:buNone/>
            </a:pPr>
            <a:r>
              <a:rPr lang="en-GB" dirty="0"/>
              <a:t>Trait + method + scale </a:t>
            </a:r>
            <a:endParaRPr dirty="0"/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ct val="39285"/>
            </a:pPr>
            <a:r>
              <a:rPr lang="fr" dirty="0"/>
              <a:t>FAIDARE, découverte de données</a:t>
            </a:r>
            <a:endParaRPr dirty="0"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D46EEB7C-24A9-0B8C-50F3-917C31A2227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Filtres traits</a:t>
            </a: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38" y="652113"/>
            <a:ext cx="6997949" cy="46573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ACBE74-9944-5969-5234-09FE7C5EB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/>
              <a:t>Portails de données et entrepôts de données</a:t>
            </a:r>
          </a:p>
          <a:p>
            <a:r>
              <a:rPr lang="fr-FR" dirty="0"/>
              <a:t>Fonctionnalités</a:t>
            </a:r>
          </a:p>
          <a:p>
            <a:r>
              <a:rPr lang="fr-FR" dirty="0"/>
              <a:t>Positionnement</a:t>
            </a:r>
          </a:p>
          <a:p>
            <a:pPr lvl="1"/>
            <a:r>
              <a:rPr lang="fr-FR" dirty="0" err="1"/>
              <a:t>GnpIS</a:t>
            </a:r>
            <a:endParaRPr lang="fr-FR" dirty="0"/>
          </a:p>
          <a:p>
            <a:pPr lvl="1"/>
            <a:r>
              <a:rPr lang="fr-FR" dirty="0"/>
              <a:t>Recherche Data Gouv / </a:t>
            </a:r>
            <a:r>
              <a:rPr lang="fr-FR" dirty="0" err="1"/>
              <a:t>data.inrae.fr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3E41A57-53D0-D20E-2464-41A46DEF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FAIDARE</a:t>
            </a:r>
          </a:p>
        </p:txBody>
      </p:sp>
    </p:spTree>
    <p:extLst>
      <p:ext uri="{BB962C8B-B14F-4D97-AF65-F5344CB8AC3E}">
        <p14:creationId xmlns:p14="http://schemas.microsoft.com/office/powerpoint/2010/main" val="721156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96017BB-6847-D9BB-1AD6-059AA97B6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marL="0" indent="0"/>
            <a:r>
              <a:rPr lang="fr" dirty="0"/>
              <a:t>FAIDARE, découverte de données</a:t>
            </a:r>
            <a:r>
              <a:rPr lang="en-GB" dirty="0"/>
              <a:t>: synonyms (source: NCBI, </a:t>
            </a:r>
            <a:r>
              <a:rPr lang="en-GB" dirty="0" err="1"/>
              <a:t>GnpIS</a:t>
            </a:r>
            <a:r>
              <a:rPr lang="en-GB" dirty="0"/>
              <a:t>, …)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BBDBED-A0F7-6A29-D05F-B9268AD1A04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" y="750702"/>
            <a:ext cx="9144003" cy="4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/>
          <p:nvPr/>
        </p:nvSpPr>
        <p:spPr>
          <a:xfrm>
            <a:off x="2345325" y="1277425"/>
            <a:ext cx="534000" cy="256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2267925" y="2741025"/>
            <a:ext cx="787200" cy="256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4474375" y="2913725"/>
            <a:ext cx="757800" cy="256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1CC1D54-58C0-3FF5-566F-F3E765F3C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ct val="39285"/>
            </a:pPr>
            <a:r>
              <a:rPr lang="fr" dirty="0"/>
              <a:t>FAIDARE, découverte de données</a:t>
            </a:r>
            <a:r>
              <a:rPr lang="en-GB" dirty="0"/>
              <a:t>: Germplasm view and export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4E2629-9594-A0DF-786A-C7ED352EBD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0" y="636725"/>
            <a:ext cx="87855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61E8459-F106-F62A-6064-036867AA8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50" name="Google Shape;35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ct val="39285"/>
            </a:pPr>
            <a:r>
              <a:rPr lang="en-GB"/>
              <a:t>FAIDARE Preview: Germplasm</a:t>
            </a:r>
            <a:endParaRPr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3A8421-1928-9A77-3D5C-8A190339E78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3" y="579276"/>
            <a:ext cx="565728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414" y="64026"/>
            <a:ext cx="39855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/>
            <a:r>
              <a:rPr lang="en-GB"/>
              <a:t>FAIDARE Preview: Study</a:t>
            </a:r>
            <a:endParaRPr/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CEB447DE-AE54-773E-EE68-E488DFA1EA2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75" y="274800"/>
            <a:ext cx="5068923" cy="3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4">
            <a:alphaModFix/>
          </a:blip>
          <a:srcRect b="74880"/>
          <a:stretch/>
        </p:blipFill>
        <p:spPr>
          <a:xfrm>
            <a:off x="1" y="1805451"/>
            <a:ext cx="4365451" cy="1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1" y="3492851"/>
            <a:ext cx="4443499" cy="15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176" y="1562601"/>
            <a:ext cx="4603925" cy="33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08E603-B583-834B-14B2-06CE8529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6E2DC8C-8615-46D2-8105-0205A62E8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94" y="414618"/>
            <a:ext cx="5534275" cy="3007433"/>
          </a:xfrm>
        </p:spPr>
        <p:txBody>
          <a:bodyPr/>
          <a:lstStyle/>
          <a:p>
            <a:r>
              <a:rPr lang="fr-FR" dirty="0"/>
              <a:t>V1.3 </a:t>
            </a:r>
            <a:r>
              <a:rPr lang="fr-FR" dirty="0" err="1"/>
              <a:t>now</a:t>
            </a:r>
            <a:endParaRPr lang="fr-FR" dirty="0"/>
          </a:p>
          <a:p>
            <a:r>
              <a:rPr lang="fr-FR" dirty="0"/>
              <a:t>V2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C02F286-3601-CFEF-BE9A-333A6B77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95" y="-80412"/>
            <a:ext cx="7662257" cy="666188"/>
          </a:xfrm>
        </p:spPr>
        <p:txBody>
          <a:bodyPr/>
          <a:lstStyle/>
          <a:p>
            <a:r>
              <a:rPr lang="fr-FR" dirty="0"/>
              <a:t>Integrated </a:t>
            </a:r>
            <a:r>
              <a:rPr lang="fr-FR" dirty="0" err="1"/>
              <a:t>BrAPI</a:t>
            </a:r>
            <a:r>
              <a:rPr lang="fr-FR" dirty="0"/>
              <a:t> </a:t>
            </a:r>
            <a:r>
              <a:rPr lang="fr-FR" dirty="0" err="1"/>
              <a:t>endpoint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7DB5B5-DA90-B773-F63A-6C8CA897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669" y="1"/>
            <a:ext cx="2991012" cy="1918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EDB34D-E073-F8D0-99FE-622591D1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9" y="1606423"/>
            <a:ext cx="5829300" cy="500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64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body" idx="1"/>
          </p:nvPr>
        </p:nvSpPr>
        <p:spPr>
          <a:xfrm>
            <a:off x="202425" y="778526"/>
            <a:ext cx="7932600" cy="353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349000" y="112225"/>
            <a:ext cx="7870800" cy="666300"/>
          </a:xfrm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FAIDARE : Adapted to several portals </a:t>
            </a:r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0" y="1270949"/>
            <a:ext cx="4093124" cy="1633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4" name="Google Shape;4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25" y="3199275"/>
            <a:ext cx="4628674" cy="1852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5" name="Google Shape;4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9" y="3371119"/>
            <a:ext cx="4093126" cy="15085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6" name="Google Shape;45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725" y="989649"/>
            <a:ext cx="4398176" cy="158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BD6EE5B-206D-DB51-A053-2C16121064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FAIDARE &amp; </a:t>
            </a:r>
            <a:r>
              <a:rPr lang="fr-FR" dirty="0" err="1"/>
              <a:t>GnpIS</a:t>
            </a:r>
            <a:r>
              <a:rPr lang="fr-FR" dirty="0"/>
              <a:t> &amp; Recherche Data Gouv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60C4667-4C7F-795A-23EE-09D18F97B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962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2CD3704-6E7E-D937-5F7A-456FBC42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FAIDARE Nouvelle interface </a:t>
            </a:r>
            <a:r>
              <a:rPr lang="fr-FR" dirty="0" err="1"/>
              <a:t>phenotypage</a:t>
            </a:r>
            <a:r>
              <a:rPr lang="fr-FR" dirty="0"/>
              <a:t> et CRB pour </a:t>
            </a:r>
            <a:r>
              <a:rPr lang="fr-FR" dirty="0" err="1"/>
              <a:t>GnpIS</a:t>
            </a:r>
            <a:endParaRPr lang="fr-FR" dirty="0"/>
          </a:p>
          <a:p>
            <a:r>
              <a:rPr lang="fr-FR" dirty="0" err="1"/>
              <a:t>Siregal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FAIDARE</a:t>
            </a:r>
          </a:p>
          <a:p>
            <a:pPr lvl="1"/>
            <a:r>
              <a:rPr lang="fr-FR" dirty="0" err="1">
                <a:sym typeface="Wingdings" pitchFamily="2" charset="2"/>
              </a:rPr>
              <a:t>Resources</a:t>
            </a:r>
            <a:r>
              <a:rPr lang="fr-FR" dirty="0">
                <a:sym typeface="Wingdings" pitchFamily="2" charset="2"/>
              </a:rPr>
              <a:t> génétiques</a:t>
            </a:r>
          </a:p>
          <a:p>
            <a:pPr lvl="1"/>
            <a:r>
              <a:rPr lang="fr-FR" dirty="0">
                <a:sym typeface="Wingdings" pitchFamily="2" charset="2"/>
              </a:rPr>
              <a:t>Quasi finalisé</a:t>
            </a:r>
          </a:p>
          <a:p>
            <a:pPr lvl="1"/>
            <a:r>
              <a:rPr lang="fr-FR" dirty="0" err="1">
                <a:sym typeface="Wingdings" pitchFamily="2" charset="2"/>
              </a:rPr>
              <a:t>Card</a:t>
            </a:r>
            <a:r>
              <a:rPr lang="fr-FR" dirty="0">
                <a:sym typeface="Wingdings" pitchFamily="2" charset="2"/>
              </a:rPr>
              <a:t> accession</a:t>
            </a:r>
          </a:p>
          <a:p>
            <a:pPr lvl="1"/>
            <a:r>
              <a:rPr lang="fr-FR" dirty="0">
                <a:sym typeface="Wingdings" pitchFamily="2" charset="2"/>
              </a:rPr>
              <a:t>Panier de commande </a:t>
            </a:r>
          </a:p>
          <a:p>
            <a:pPr lvl="1"/>
            <a:r>
              <a:rPr lang="fr-FR" dirty="0">
                <a:sym typeface="Wingdings" pitchFamily="2" charset="2"/>
              </a:rPr>
              <a:t>Recherches </a:t>
            </a:r>
          </a:p>
          <a:p>
            <a:pPr lvl="1"/>
            <a:r>
              <a:rPr lang="fr-FR" dirty="0">
                <a:sym typeface="Wingdings" pitchFamily="2" charset="2"/>
              </a:rPr>
              <a:t>Exports</a:t>
            </a:r>
          </a:p>
          <a:p>
            <a:r>
              <a:rPr lang="fr-FR" dirty="0">
                <a:sym typeface="Wingdings" pitchFamily="2" charset="2"/>
              </a:rPr>
              <a:t>EPHESIS  FAIDARE</a:t>
            </a:r>
          </a:p>
          <a:p>
            <a:pPr lvl="1"/>
            <a:r>
              <a:rPr lang="fr-FR" dirty="0">
                <a:sym typeface="Wingdings" pitchFamily="2" charset="2"/>
              </a:rPr>
              <a:t>Expériences de phénotypage</a:t>
            </a:r>
          </a:p>
          <a:p>
            <a:pPr lvl="1"/>
            <a:r>
              <a:rPr lang="fr-FR" dirty="0">
                <a:sym typeface="Wingdings" pitchFamily="2" charset="2"/>
              </a:rPr>
              <a:t>En cours, 2024 +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9EA065E-EA55-CDE1-1C8E-F05BCDBF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FAIDARE et </a:t>
            </a:r>
            <a:r>
              <a:rPr lang="fr-FR" dirty="0" err="1"/>
              <a:t>GnpIS</a:t>
            </a:r>
            <a:endParaRPr lang="fr-FR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238A8D1D-39FF-A439-BEC4-A8FFE15E38B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9BD3E7D-7D3C-A1BA-5BB2-AC705CD5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80" y="2846680"/>
            <a:ext cx="797136" cy="34262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EF9EF8-736B-7DDC-9BF0-7CB1D84735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42194" r="34976" b="32097"/>
          <a:stretch/>
        </p:blipFill>
        <p:spPr>
          <a:xfrm>
            <a:off x="7532347" y="2846680"/>
            <a:ext cx="805893" cy="2636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8D3826-D496-E303-4BB3-ECDDF1C68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66" y="2846680"/>
            <a:ext cx="566756" cy="3455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AB9730C-B41F-941A-60C5-6ED91130C9D6}"/>
              </a:ext>
            </a:extLst>
          </p:cNvPr>
          <p:cNvSpPr txBox="1"/>
          <p:nvPr/>
        </p:nvSpPr>
        <p:spPr>
          <a:xfrm>
            <a:off x="8466006" y="2846680"/>
            <a:ext cx="312906" cy="261610"/>
          </a:xfrm>
          <a:prstGeom prst="rect">
            <a:avLst/>
          </a:prstGeom>
          <a:noFill/>
        </p:spPr>
        <p:txBody>
          <a:bodyPr wrap="none" tIns="0" bIns="46800" rtlCol="0">
            <a:spAutoFit/>
          </a:bodyPr>
          <a:lstStyle/>
          <a:p>
            <a:r>
              <a:rPr lang="fr-FR" sz="1400" b="1" dirty="0"/>
              <a:t>…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E7294B-3777-C303-6008-81F07093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796" y="1189379"/>
            <a:ext cx="2809547" cy="1240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A537A891-D72E-7D24-F5A7-F9EF3CDE535E}"/>
              </a:ext>
            </a:extLst>
          </p:cNvPr>
          <p:cNvCxnSpPr>
            <a:stCxn id="7" idx="0"/>
            <a:endCxn id="9" idx="2"/>
          </p:cNvCxnSpPr>
          <p:nvPr/>
        </p:nvCxnSpPr>
        <p:spPr>
          <a:xfrm rot="5400000" flipH="1" flipV="1">
            <a:off x="6419136" y="2020246"/>
            <a:ext cx="416942" cy="1235926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5C604B79-9722-1863-B791-B65E5E7C4D42}"/>
              </a:ext>
            </a:extLst>
          </p:cNvPr>
          <p:cNvCxnSpPr>
            <a:cxnSpLocks/>
            <a:stCxn id="2" idx="0"/>
            <a:endCxn id="9" idx="2"/>
          </p:cNvCxnSpPr>
          <p:nvPr/>
        </p:nvCxnSpPr>
        <p:spPr>
          <a:xfrm rot="5400000" flipH="1" flipV="1">
            <a:off x="6880138" y="2481248"/>
            <a:ext cx="416942" cy="3139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>
            <a:extLst>
              <a:ext uri="{FF2B5EF4-FFF2-40B4-BE49-F238E27FC236}">
                <a16:creationId xmlns:a16="http://schemas.microsoft.com/office/drawing/2014/main" id="{6D40DA0C-E906-813E-4745-5226646D7166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rot="16200000" flipV="1">
            <a:off x="7381961" y="2293347"/>
            <a:ext cx="416942" cy="6897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F0BD2A4F-11BD-C0A6-97EC-D316C481DFD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16200000" flipV="1">
            <a:off x="7725544" y="1949764"/>
            <a:ext cx="416942" cy="137688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E43D5F77-BA79-9810-4E26-92D179E4D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18" y="3890802"/>
            <a:ext cx="1099521" cy="3336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0B7E016-9850-DF1F-EC47-3E8A22BAE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18" y="1876386"/>
            <a:ext cx="843006" cy="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2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0" y="778525"/>
            <a:ext cx="4217700" cy="361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 err="1"/>
              <a:t>Entrepot</a:t>
            </a:r>
            <a:r>
              <a:rPr lang="fr" dirty="0"/>
              <a:t> &amp; Catalogue de données</a:t>
            </a: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 err="1"/>
              <a:t>Generique</a:t>
            </a:r>
            <a:endParaRPr lang="fr" dirty="0"/>
          </a:p>
          <a:p>
            <a:pPr lvl="1" indent="-342900">
              <a:spcBef>
                <a:spcPts val="800"/>
              </a:spcBef>
              <a:buSzPts val="1800"/>
            </a:pPr>
            <a:r>
              <a:rPr lang="fr" dirty="0"/>
              <a:t>Année</a:t>
            </a:r>
          </a:p>
          <a:p>
            <a:pPr lvl="1" indent="-342900">
              <a:spcBef>
                <a:spcPts val="800"/>
              </a:spcBef>
              <a:buSzPts val="1800"/>
            </a:pPr>
            <a:r>
              <a:rPr lang="fr" dirty="0"/>
              <a:t>Type de données</a:t>
            </a:r>
          </a:p>
          <a:p>
            <a:pPr lvl="1" indent="-342900">
              <a:spcBef>
                <a:spcPts val="800"/>
              </a:spcBef>
              <a:buSzPts val="1800"/>
            </a:pPr>
            <a:r>
              <a:rPr lang="fr" dirty="0"/>
              <a:t>Auteur</a:t>
            </a:r>
          </a:p>
          <a:p>
            <a:pPr lvl="1" indent="-342900">
              <a:spcBef>
                <a:spcPts val="800"/>
              </a:spcBef>
              <a:buSzPts val="1800"/>
            </a:pPr>
            <a:r>
              <a:rPr lang="fr" dirty="0"/>
              <a:t>Organisme</a:t>
            </a:r>
          </a:p>
          <a:p>
            <a:pPr lvl="1" indent="-342900">
              <a:spcBef>
                <a:spcPts val="800"/>
              </a:spcBef>
              <a:buSzPts val="1800"/>
            </a:pPr>
            <a:r>
              <a:rPr lang="fr" dirty="0"/>
              <a:t>Mots clefs</a:t>
            </a:r>
            <a:endParaRPr dirty="0"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2"/>
          </p:nvPr>
        </p:nvSpPr>
        <p:spPr>
          <a:xfrm>
            <a:off x="4280877" y="778525"/>
            <a:ext cx="4863123" cy="3877800"/>
          </a:xfrm>
          <a:prstGeom prst="rect">
            <a:avLst/>
          </a:prstGeom>
        </p:spPr>
        <p:txBody>
          <a:bodyPr spcFirstLastPara="1" wrap="square" lIns="68575" tIns="34275" rIns="0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fr" dirty="0" err="1"/>
              <a:t>Specifique</a:t>
            </a:r>
            <a:r>
              <a:rPr lang="fr" dirty="0"/>
              <a:t> Plantes et Agriculture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dirty="0"/>
              <a:t>Portail de données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dirty="0"/>
              <a:t>Recherches ciblées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dirty="0"/>
              <a:t>Sélection des jeux de données du domaine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" dirty="0"/>
              <a:t>Collaboration </a:t>
            </a:r>
            <a:r>
              <a:rPr lang="fr" dirty="0">
                <a:sym typeface="Wingdings" pitchFamily="2" charset="2"/>
              </a:rPr>
              <a:t> </a:t>
            </a:r>
            <a:r>
              <a:rPr lang="fr" dirty="0"/>
              <a:t>recherche data </a:t>
            </a:r>
            <a:r>
              <a:rPr lang="fr" dirty="0" err="1"/>
              <a:t>gouv</a:t>
            </a:r>
            <a:endParaRPr dirty="0"/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r="11316" b="73284"/>
          <a:stretch/>
        </p:blipFill>
        <p:spPr>
          <a:xfrm>
            <a:off x="-21998" y="3074254"/>
            <a:ext cx="2238949" cy="1374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4">
            <a:alphaModFix/>
          </a:blip>
          <a:srcRect r="34447" b="95330"/>
          <a:stretch/>
        </p:blipFill>
        <p:spPr>
          <a:xfrm>
            <a:off x="2253134" y="3074254"/>
            <a:ext cx="1307825" cy="4830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4">
            <a:alphaModFix/>
          </a:blip>
          <a:srcRect t="11855" r="40341" b="83387"/>
          <a:stretch/>
        </p:blipFill>
        <p:spPr>
          <a:xfrm>
            <a:off x="2344181" y="3611433"/>
            <a:ext cx="1168384" cy="4830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4">
            <a:alphaModFix/>
          </a:blip>
          <a:srcRect t="22833" r="43696" b="72409"/>
          <a:stretch/>
        </p:blipFill>
        <p:spPr>
          <a:xfrm>
            <a:off x="2378682" y="4070774"/>
            <a:ext cx="1168375" cy="511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7" name="Google Shape;317;p38"/>
          <p:cNvPicPr preferRelativeResize="0"/>
          <p:nvPr/>
        </p:nvPicPr>
        <p:blipFill rotWithShape="1">
          <a:blip r:embed="rId4">
            <a:alphaModFix/>
          </a:blip>
          <a:srcRect t="68682" r="28114" b="26724"/>
          <a:stretch/>
        </p:blipFill>
        <p:spPr>
          <a:xfrm>
            <a:off x="1263330" y="4570452"/>
            <a:ext cx="1458225" cy="4830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FD47A697-E2AB-54CF-9F99-52A581FF361D}"/>
              </a:ext>
            </a:extLst>
          </p:cNvPr>
          <p:cNvGrpSpPr/>
          <p:nvPr/>
        </p:nvGrpSpPr>
        <p:grpSpPr>
          <a:xfrm>
            <a:off x="1987049" y="2091499"/>
            <a:ext cx="1458225" cy="666301"/>
            <a:chOff x="1850257" y="2137899"/>
            <a:chExt cx="1458225" cy="666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5" name="Google Shape;315;p38"/>
            <p:cNvPicPr preferRelativeResize="0"/>
            <p:nvPr/>
          </p:nvPicPr>
          <p:blipFill rotWithShape="1">
            <a:blip r:embed="rId4">
              <a:alphaModFix/>
            </a:blip>
            <a:srcRect t="34456" r="28114" b="59208"/>
            <a:stretch/>
          </p:blipFill>
          <p:spPr>
            <a:xfrm>
              <a:off x="1850257" y="2137899"/>
              <a:ext cx="1458225" cy="6663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8" name="Google Shape;318;p38"/>
            <p:cNvCxnSpPr>
              <a:cxnSpLocks/>
            </p:cNvCxnSpPr>
            <p:nvPr/>
          </p:nvCxnSpPr>
          <p:spPr>
            <a:xfrm>
              <a:off x="1913434" y="2471751"/>
              <a:ext cx="1218317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431" y="2204723"/>
            <a:ext cx="2319196" cy="18897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8"/>
          <p:cNvPicPr preferRelativeResize="0"/>
          <p:nvPr/>
        </p:nvPicPr>
        <p:blipFill rotWithShape="1">
          <a:blip r:embed="rId6">
            <a:alphaModFix/>
          </a:blip>
          <a:srcRect b="24242"/>
          <a:stretch/>
        </p:blipFill>
        <p:spPr>
          <a:xfrm>
            <a:off x="4437891" y="3611433"/>
            <a:ext cx="1101138" cy="10101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7">
            <a:alphaModFix/>
          </a:blip>
          <a:srcRect r="20529" b="25297"/>
          <a:stretch/>
        </p:blipFill>
        <p:spPr>
          <a:xfrm>
            <a:off x="6147465" y="2255111"/>
            <a:ext cx="2996535" cy="16382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58C8D37-8A36-7F75-50A8-B94CE1D67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14" y="66411"/>
            <a:ext cx="930081" cy="5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897ED20-AF99-C191-C319-8378E26A2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8090" y="89062"/>
            <a:ext cx="2177723" cy="6097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69014ED-4765-BE36-C299-8A9112923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75D14B95-0903-B458-2477-CEE520B0C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3501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Overview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Partage de données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Entrepôts généralistes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Entrepôts spécialisés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Données distribuées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Nécessité de portails communautaires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3"/>
          <p:cNvSpPr txBox="1">
            <a:spLocks noGrp="1"/>
          </p:cNvSpPr>
          <p:nvPr>
            <p:ph type="title"/>
          </p:nvPr>
        </p:nvSpPr>
        <p:spPr>
          <a:xfrm>
            <a:off x="349000" y="112225"/>
            <a:ext cx="7870800" cy="666300"/>
          </a:xfrm>
          <a:prstGeom prst="rect">
            <a:avLst/>
          </a:prstGeom>
        </p:spPr>
        <p:txBody>
          <a:bodyPr spcFirstLastPara="1" wrap="square" lIns="0" tIns="35100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de GnpIS</a:t>
            </a:r>
            <a:endParaRPr/>
          </a:p>
        </p:txBody>
      </p:sp>
      <p:sp>
        <p:nvSpPr>
          <p:cNvPr id="557" name="Google Shape;557;p63"/>
          <p:cNvSpPr txBox="1">
            <a:spLocks noGrp="1"/>
          </p:cNvSpPr>
          <p:nvPr>
            <p:ph type="body" idx="1"/>
          </p:nvPr>
        </p:nvSpPr>
        <p:spPr>
          <a:xfrm>
            <a:off x="202425" y="778526"/>
            <a:ext cx="7932600" cy="353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 moins en moins de “modules” exploités</a:t>
            </a:r>
            <a:endParaRPr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/>
              <a:t>Non maintenus : Selgen, GnpAsso, GnpMap, GnpSeq, GnpSNP en discussion</a:t>
            </a:r>
            <a:endParaRPr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/>
              <a:t>Reste : Ressources génétiques, phénotypage, SyntenyViewer, JBrowse, RepetDB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 plus en plus de dépôts de données FAIR dans Data INRAE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✓"/>
            </a:pPr>
            <a:r>
              <a:rPr lang="fr"/>
              <a:t>Engagement INRAE/MESRI à long terme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✓"/>
            </a:pPr>
            <a:r>
              <a:rPr lang="fr"/>
              <a:t>Facilité de soumission et de publication, flexibilité des types de données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✓"/>
            </a:pPr>
            <a:r>
              <a:rPr lang="fr"/>
              <a:t>Citabilité DOI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✗"/>
            </a:pPr>
            <a:r>
              <a:rPr lang="fr" sz="1700"/>
              <a:t>Besoin de validation -&gt; Guidelines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✗"/>
            </a:pPr>
            <a:r>
              <a:rPr lang="fr"/>
              <a:t>Visibilité -&gt; </a:t>
            </a:r>
            <a:r>
              <a:rPr lang="fr" sz="1700"/>
              <a:t>indexation avec FAIDARE</a:t>
            </a:r>
            <a:endParaRPr sz="17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Vers une interface de recherche unifiée (FAIDARE)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Intérêt croissant de l’approche fédération par la communauté nationale et internationale</a:t>
            </a:r>
            <a:endParaRPr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/>
              <a:t>A coordonner avec les catalogues de données institutionnels et nationaux</a:t>
            </a:r>
            <a:endParaRPr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/>
              <a:t>Mise à jour du service de données de référence -&gt; BrAPI V2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Développement d’un service de gestion de données de projet : FAIRDOM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D041486-962A-4D4E-9834-0F31970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FDF3D0D-E6B2-49DC-AA32-497F1438B524}"/>
              </a:ext>
            </a:extLst>
          </p:cNvPr>
          <p:cNvGrpSpPr/>
          <p:nvPr/>
        </p:nvGrpSpPr>
        <p:grpSpPr>
          <a:xfrm>
            <a:off x="1167015" y="604350"/>
            <a:ext cx="6588037" cy="3945196"/>
            <a:chOff x="1556019" y="805800"/>
            <a:chExt cx="8784049" cy="5260261"/>
          </a:xfrm>
        </p:grpSpPr>
        <p:sp>
          <p:nvSpPr>
            <p:cNvPr id="7" name="Organigramme : Multidocument 71">
              <a:extLst>
                <a:ext uri="{FF2B5EF4-FFF2-40B4-BE49-F238E27FC236}">
                  <a16:creationId xmlns:a16="http://schemas.microsoft.com/office/drawing/2014/main" id="{403406A4-7311-40E8-B8A7-91B084537427}"/>
                </a:ext>
              </a:extLst>
            </p:cNvPr>
            <p:cNvSpPr/>
            <p:nvPr/>
          </p:nvSpPr>
          <p:spPr bwMode="auto">
            <a:xfrm>
              <a:off x="1709393" y="2703987"/>
              <a:ext cx="808189" cy="971496"/>
            </a:xfrm>
            <a:prstGeom prst="flowChartMultidocument">
              <a:avLst/>
            </a:prstGeom>
            <a:solidFill>
              <a:srgbClr val="C0504D"/>
            </a:solidFill>
            <a:ln w="12700" cap="flat" cmpd="sng" algn="ctr">
              <a:solidFill>
                <a:srgbClr val="C0504D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600" kern="0" dirty="0">
                <a:solidFill>
                  <a:prstClr val="white"/>
                </a:solidFill>
                <a:latin typeface="Arial" charset="0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50" b="1" kern="0" dirty="0">
                  <a:solidFill>
                    <a:prstClr val="white"/>
                  </a:solidFill>
                  <a:latin typeface="Calibri"/>
                </a:rPr>
                <a:t>Data </a:t>
              </a:r>
              <a:r>
                <a:rPr lang="fr-FR" sz="1050" b="1" kern="0" dirty="0" err="1">
                  <a:solidFill>
                    <a:prstClr val="white"/>
                  </a:solidFill>
                  <a:latin typeface="Calibri"/>
                </a:rPr>
                <a:t>banks</a:t>
              </a:r>
              <a:endParaRPr lang="fr-FR" sz="1050" b="1" kern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rganigramme : Multidocument 72">
              <a:extLst>
                <a:ext uri="{FF2B5EF4-FFF2-40B4-BE49-F238E27FC236}">
                  <a16:creationId xmlns:a16="http://schemas.microsoft.com/office/drawing/2014/main" id="{CAC3B261-4537-4A66-A5F3-74530DD64264}"/>
                </a:ext>
              </a:extLst>
            </p:cNvPr>
            <p:cNvSpPr/>
            <p:nvPr/>
          </p:nvSpPr>
          <p:spPr bwMode="auto">
            <a:xfrm>
              <a:off x="1705368" y="3760718"/>
              <a:ext cx="808189" cy="971496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50" b="1" kern="0" dirty="0">
                  <a:solidFill>
                    <a:prstClr val="white"/>
                  </a:solidFill>
                  <a:latin typeface="Calibri"/>
                </a:rPr>
                <a:t>User files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73FCF63-2114-4CF3-8D7E-9730DB45D119}"/>
                </a:ext>
              </a:extLst>
            </p:cNvPr>
            <p:cNvGrpSpPr/>
            <p:nvPr/>
          </p:nvGrpSpPr>
          <p:grpSpPr>
            <a:xfrm>
              <a:off x="1620832" y="1638236"/>
              <a:ext cx="987032" cy="968213"/>
              <a:chOff x="127708" y="1391820"/>
              <a:chExt cx="1318381" cy="1202890"/>
            </a:xfrm>
          </p:grpSpPr>
          <p:sp>
            <p:nvSpPr>
              <p:cNvPr id="48" name="AutoShape 9">
                <a:extLst>
                  <a:ext uri="{FF2B5EF4-FFF2-40B4-BE49-F238E27FC236}">
                    <a16:creationId xmlns:a16="http://schemas.microsoft.com/office/drawing/2014/main" id="{FA82C029-5BDF-4BEC-925B-E138840AF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8" y="1391820"/>
                <a:ext cx="1079500" cy="1008063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AutoShape 9">
                <a:extLst>
                  <a:ext uri="{FF2B5EF4-FFF2-40B4-BE49-F238E27FC236}">
                    <a16:creationId xmlns:a16="http://schemas.microsoft.com/office/drawing/2014/main" id="{1115B154-17BA-423C-BE5D-C38D79484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999" y="1485390"/>
                <a:ext cx="1079500" cy="1008063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AutoShape 9">
                <a:extLst>
                  <a:ext uri="{FF2B5EF4-FFF2-40B4-BE49-F238E27FC236}">
                    <a16:creationId xmlns:a16="http://schemas.microsoft.com/office/drawing/2014/main" id="{CBF39C5A-39DD-456B-BFA2-F70717A0D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589" y="1586647"/>
                <a:ext cx="1079500" cy="1008063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685800">
                  <a:defRPr/>
                </a:pPr>
                <a:r>
                  <a:rPr lang="en-US" sz="1050" b="1" kern="0" dirty="0">
                    <a:solidFill>
                      <a:prstClr val="white"/>
                    </a:solidFill>
                    <a:latin typeface="Calibri"/>
                  </a:rPr>
                  <a:t>External</a:t>
                </a:r>
              </a:p>
              <a:p>
                <a:pPr algn="ctr" defTabSz="685800">
                  <a:defRPr/>
                </a:pPr>
                <a:r>
                  <a:rPr lang="en-US" sz="1050" b="1" kern="0" dirty="0">
                    <a:solidFill>
                      <a:prstClr val="white"/>
                    </a:solidFill>
                    <a:latin typeface="Calibri"/>
                  </a:rPr>
                  <a:t>DB</a:t>
                </a:r>
              </a:p>
            </p:txBody>
          </p:sp>
        </p:grpSp>
        <p:sp>
          <p:nvSpPr>
            <p:cNvPr id="10" name="Accolade ouvrante 9">
              <a:extLst>
                <a:ext uri="{FF2B5EF4-FFF2-40B4-BE49-F238E27FC236}">
                  <a16:creationId xmlns:a16="http://schemas.microsoft.com/office/drawing/2014/main" id="{008D80B9-B259-4A84-90FE-5C8200D53668}"/>
                </a:ext>
              </a:extLst>
            </p:cNvPr>
            <p:cNvSpPr/>
            <p:nvPr/>
          </p:nvSpPr>
          <p:spPr>
            <a:xfrm rot="10800000">
              <a:off x="2624413" y="1534399"/>
              <a:ext cx="281408" cy="3300994"/>
            </a:xfrm>
            <a:prstGeom prst="leftBrace">
              <a:avLst>
                <a:gd name="adj1" fmla="val 54094"/>
                <a:gd name="adj2" fmla="val 50000"/>
              </a:avLst>
            </a:prstGeom>
            <a:noFill/>
            <a:ln w="31750" cap="rnd" cmpd="sng" algn="ctr">
              <a:solidFill>
                <a:sysClr val="window" lastClr="FFFFFF">
                  <a:lumMod val="65000"/>
                </a:sysClr>
              </a:solidFill>
              <a:prstDash val="solid"/>
              <a:headEnd w="lg" len="lg"/>
              <a:tailEnd type="none" w="lg" len="lg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8BD9B5C-085B-4F09-910C-DF3481E9907F}"/>
                </a:ext>
              </a:extLst>
            </p:cNvPr>
            <p:cNvGrpSpPr/>
            <p:nvPr/>
          </p:nvGrpSpPr>
          <p:grpSpPr>
            <a:xfrm>
              <a:off x="1556019" y="5042616"/>
              <a:ext cx="1279078" cy="971496"/>
              <a:chOff x="2320341" y="4654186"/>
              <a:chExt cx="1381774" cy="1078118"/>
            </a:xfrm>
          </p:grpSpPr>
          <p:sp>
            <p:nvSpPr>
              <p:cNvPr id="45" name="AutoShape 10">
                <a:extLst>
                  <a:ext uri="{FF2B5EF4-FFF2-40B4-BE49-F238E27FC236}">
                    <a16:creationId xmlns:a16="http://schemas.microsoft.com/office/drawing/2014/main" id="{E952B897-41F5-4C76-AEED-2E38665A3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1674" y="4714775"/>
                <a:ext cx="930441" cy="970263"/>
              </a:xfrm>
              <a:prstGeom prst="can">
                <a:avLst>
                  <a:gd name="adj" fmla="val 25000"/>
                </a:avLst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b="1" i="1" kern="0" dirty="0">
                  <a:solidFill>
                    <a:srgbClr val="4BACC6">
                      <a:lumMod val="25000"/>
                    </a:srgbClr>
                  </a:solidFill>
                  <a:latin typeface="Arial" charset="0"/>
                </a:endParaRPr>
              </a:p>
            </p:txBody>
          </p:sp>
          <p:sp>
            <p:nvSpPr>
              <p:cNvPr id="46" name="Organigramme : Multidocument 45">
                <a:extLst>
                  <a:ext uri="{FF2B5EF4-FFF2-40B4-BE49-F238E27FC236}">
                    <a16:creationId xmlns:a16="http://schemas.microsoft.com/office/drawing/2014/main" id="{F2D3460A-C823-4A92-ADB3-EEFA3BAF24A1}"/>
                  </a:ext>
                </a:extLst>
              </p:cNvPr>
              <p:cNvSpPr/>
              <p:nvPr/>
            </p:nvSpPr>
            <p:spPr>
              <a:xfrm>
                <a:off x="2320341" y="4654186"/>
                <a:ext cx="879766" cy="1078118"/>
              </a:xfrm>
              <a:prstGeom prst="flowChartMultidocument">
                <a:avLst/>
              </a:prstGeom>
              <a:ln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050" kern="0" dirty="0">
                  <a:solidFill>
                    <a:srgbClr val="4BACC6">
                      <a:lumMod val="25000"/>
                    </a:srgbClr>
                  </a:solidFill>
                  <a:latin typeface="Arial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D34A9530-D710-494E-A9E1-6348FB3EE23C}"/>
                  </a:ext>
                </a:extLst>
              </p:cNvPr>
              <p:cNvSpPr txBox="1"/>
              <p:nvPr/>
            </p:nvSpPr>
            <p:spPr>
              <a:xfrm>
                <a:off x="2320341" y="4992021"/>
                <a:ext cx="1381774" cy="61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1050" b="1" kern="0" dirty="0">
                    <a:solidFill>
                      <a:prstClr val="white"/>
                    </a:solidFill>
                  </a:rPr>
                  <a:t>External</a:t>
                </a:r>
              </a:p>
              <a:p>
                <a:pPr algn="ctr" defTabSz="685800">
                  <a:defRPr/>
                </a:pPr>
                <a:r>
                  <a:rPr lang="en-US" sz="1050" b="1" kern="0" dirty="0">
                    <a:solidFill>
                      <a:prstClr val="white"/>
                    </a:solidFill>
                  </a:rPr>
                  <a:t>Datasets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4B47C184-F14B-4346-956F-960CEF12D357}"/>
                </a:ext>
              </a:extLst>
            </p:cNvPr>
            <p:cNvGrpSpPr/>
            <p:nvPr/>
          </p:nvGrpSpPr>
          <p:grpSpPr>
            <a:xfrm>
              <a:off x="3437918" y="805800"/>
              <a:ext cx="6902150" cy="5260261"/>
              <a:chOff x="3437918" y="805800"/>
              <a:chExt cx="6902150" cy="5260261"/>
            </a:xfrm>
          </p:grpSpPr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E71169A8-4837-4D77-B709-B1C684241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326" y="805800"/>
                <a:ext cx="1093334" cy="619376"/>
              </a:xfrm>
              <a:prstGeom prst="rect">
                <a:avLst/>
              </a:prstGeom>
            </p:spPr>
          </p:pic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D262E190-59B6-4094-BBEA-22647632EA49}"/>
                  </a:ext>
                </a:extLst>
              </p:cNvPr>
              <p:cNvSpPr/>
              <p:nvPr/>
            </p:nvSpPr>
            <p:spPr>
              <a:xfrm>
                <a:off x="3437918" y="1446305"/>
                <a:ext cx="6902150" cy="4619756"/>
              </a:xfrm>
              <a:prstGeom prst="roundRect">
                <a:avLst>
                  <a:gd name="adj" fmla="val 6180"/>
                </a:avLst>
              </a:prstGeom>
              <a:ln w="254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46CD04A-1EDA-4A65-82E6-D80199CBA344}"/>
                  </a:ext>
                </a:extLst>
              </p:cNvPr>
              <p:cNvSpPr txBox="1"/>
              <p:nvPr/>
            </p:nvSpPr>
            <p:spPr>
              <a:xfrm>
                <a:off x="7903514" y="1461835"/>
                <a:ext cx="1421063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fr-FR" sz="1200" kern="0" dirty="0">
                    <a:solidFill>
                      <a:srgbClr val="8064A2"/>
                    </a:solidFill>
                  </a:rPr>
                  <a:t>interface layer</a:t>
                </a:r>
              </a:p>
            </p:txBody>
          </p: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51DC58B5-9B26-4049-AC39-F31485718C1F}"/>
                  </a:ext>
                </a:extLst>
              </p:cNvPr>
              <p:cNvCxnSpPr>
                <a:cxnSpLocks/>
                <a:stCxn id="17" idx="1"/>
                <a:endCxn id="43" idx="0"/>
              </p:cNvCxnSpPr>
              <p:nvPr/>
            </p:nvCxnSpPr>
            <p:spPr>
              <a:xfrm>
                <a:off x="5098489" y="3977001"/>
                <a:ext cx="273" cy="254552"/>
              </a:xfrm>
              <a:prstGeom prst="straightConnector1">
                <a:avLst/>
              </a:prstGeom>
              <a:noFill/>
              <a:ln w="317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tailEnd type="stealth"/>
              </a:ln>
              <a:effectLst/>
            </p:spPr>
          </p:cxnSp>
          <p:sp>
            <p:nvSpPr>
              <p:cNvPr id="17" name="Accolade ouvrante 16">
                <a:extLst>
                  <a:ext uri="{FF2B5EF4-FFF2-40B4-BE49-F238E27FC236}">
                    <a16:creationId xmlns:a16="http://schemas.microsoft.com/office/drawing/2014/main" id="{97B55530-F4BD-4F91-AC94-3F358274D83C}"/>
                  </a:ext>
                </a:extLst>
              </p:cNvPr>
              <p:cNvSpPr/>
              <p:nvPr/>
            </p:nvSpPr>
            <p:spPr>
              <a:xfrm rot="16200000">
                <a:off x="4961921" y="2541585"/>
                <a:ext cx="273134" cy="2597697"/>
              </a:xfrm>
              <a:prstGeom prst="leftBrace">
                <a:avLst>
                  <a:gd name="adj1" fmla="val 54094"/>
                  <a:gd name="adj2" fmla="val 50000"/>
                </a:avLst>
              </a:prstGeom>
              <a:noFill/>
              <a:ln w="31750" cap="rnd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headEnd w="lg" len="lg"/>
                <a:tailEnd type="none" w="lg" len="lg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6C753172-73E2-4133-9C91-F2C1F4958622}"/>
                  </a:ext>
                </a:extLst>
              </p:cNvPr>
              <p:cNvGrpSpPr/>
              <p:nvPr/>
            </p:nvGrpSpPr>
            <p:grpSpPr>
              <a:xfrm>
                <a:off x="4349489" y="4231552"/>
                <a:ext cx="1279078" cy="971496"/>
                <a:chOff x="3955499" y="4895236"/>
                <a:chExt cx="1377725" cy="1078118"/>
              </a:xfrm>
            </p:grpSpPr>
            <p:sp>
              <p:nvSpPr>
                <p:cNvPr id="43" name="Organigramme : Multidocument 42">
                  <a:extLst>
                    <a:ext uri="{FF2B5EF4-FFF2-40B4-BE49-F238E27FC236}">
                      <a16:creationId xmlns:a16="http://schemas.microsoft.com/office/drawing/2014/main" id="{3C3686D4-84EE-49EC-9EBF-12B5354C97A4}"/>
                    </a:ext>
                  </a:extLst>
                </p:cNvPr>
                <p:cNvSpPr/>
                <p:nvPr/>
              </p:nvSpPr>
              <p:spPr>
                <a:xfrm>
                  <a:off x="4263617" y="4895236"/>
                  <a:ext cx="877188" cy="1078118"/>
                </a:xfrm>
                <a:prstGeom prst="flowChartMultidocumen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685800">
                    <a:defRPr/>
                  </a:pPr>
                  <a:endParaRPr lang="en-US" sz="1050" kern="0" dirty="0">
                    <a:solidFill>
                      <a:srgbClr val="4BACC6">
                        <a:lumMod val="25000"/>
                      </a:srgbClr>
                    </a:solidFill>
                    <a:latin typeface="Arial" charset="0"/>
                  </a:endParaRPr>
                </a:p>
              </p:txBody>
            </p:sp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575360EA-ED3C-4BA1-91C8-500AC5CF22F1}"/>
                    </a:ext>
                  </a:extLst>
                </p:cNvPr>
                <p:cNvSpPr txBox="1"/>
                <p:nvPr/>
              </p:nvSpPr>
              <p:spPr>
                <a:xfrm>
                  <a:off x="3955499" y="5148585"/>
                  <a:ext cx="1377725" cy="614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>
                    <a:defRPr/>
                  </a:pPr>
                  <a:r>
                    <a:rPr lang="en-US" sz="1050" b="1" kern="0" dirty="0">
                      <a:solidFill>
                        <a:prstClr val="white"/>
                      </a:solidFill>
                    </a:rPr>
                    <a:t>Query</a:t>
                  </a:r>
                </a:p>
                <a:p>
                  <a:pPr algn="ctr" defTabSz="685800">
                    <a:defRPr/>
                  </a:pPr>
                  <a:r>
                    <a:rPr lang="en-US" sz="1050" b="1" kern="0" dirty="0">
                      <a:solidFill>
                        <a:prstClr val="white"/>
                      </a:solidFill>
                    </a:rPr>
                    <a:t>Datasets</a:t>
                  </a:r>
                </a:p>
              </p:txBody>
            </p:sp>
          </p:grpSp>
          <p:sp>
            <p:nvSpPr>
              <p:cNvPr id="19" name="Organigramme : Multidocument 71">
                <a:extLst>
                  <a:ext uri="{FF2B5EF4-FFF2-40B4-BE49-F238E27FC236}">
                    <a16:creationId xmlns:a16="http://schemas.microsoft.com/office/drawing/2014/main" id="{936D2A5F-53E9-41FA-A2E5-3869609B06CD}"/>
                  </a:ext>
                </a:extLst>
              </p:cNvPr>
              <p:cNvSpPr/>
              <p:nvPr/>
            </p:nvSpPr>
            <p:spPr bwMode="auto">
              <a:xfrm>
                <a:off x="5772997" y="4850240"/>
                <a:ext cx="805821" cy="971496"/>
              </a:xfrm>
              <a:prstGeom prst="flowChartMultidocument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600" kern="0" dirty="0">
                  <a:solidFill>
                    <a:prstClr val="white"/>
                  </a:solidFill>
                  <a:latin typeface="Arial" charset="0"/>
                </a:endParaRPr>
              </a:p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fr-FR" sz="1050" b="1" kern="0" dirty="0">
                    <a:solidFill>
                      <a:prstClr val="white"/>
                    </a:solidFill>
                    <a:latin typeface="Calibri"/>
                  </a:rPr>
                  <a:t>Data </a:t>
                </a:r>
                <a:r>
                  <a:rPr lang="fr-FR" sz="1050" b="1" kern="0" dirty="0" err="1">
                    <a:solidFill>
                      <a:prstClr val="white"/>
                    </a:solidFill>
                    <a:latin typeface="Calibri"/>
                  </a:rPr>
                  <a:t>banks</a:t>
                </a:r>
                <a:endParaRPr lang="fr-FR" sz="1050" b="1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3B6A93D-D8AD-4712-938C-42575B05E2E7}"/>
                  </a:ext>
                </a:extLst>
              </p:cNvPr>
              <p:cNvSpPr txBox="1"/>
              <p:nvPr/>
            </p:nvSpPr>
            <p:spPr>
              <a:xfrm>
                <a:off x="4707781" y="1455396"/>
                <a:ext cx="103147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fr-FR" sz="1200" kern="0" dirty="0">
                    <a:solidFill>
                      <a:srgbClr val="1F497D"/>
                    </a:solidFill>
                  </a:rPr>
                  <a:t>data layer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A9154DF3-CA18-4D0F-8924-D16665FC953D}"/>
                  </a:ext>
                </a:extLst>
              </p:cNvPr>
              <p:cNvGrpSpPr/>
              <p:nvPr/>
            </p:nvGrpSpPr>
            <p:grpSpPr>
              <a:xfrm>
                <a:off x="3838645" y="2694819"/>
                <a:ext cx="2528009" cy="971496"/>
                <a:chOff x="2516568" y="2196497"/>
                <a:chExt cx="2722978" cy="1078118"/>
              </a:xfrm>
            </p:grpSpPr>
            <p:sp>
              <p:nvSpPr>
                <p:cNvPr id="40" name="AutoShape 9">
                  <a:extLst>
                    <a:ext uri="{FF2B5EF4-FFF2-40B4-BE49-F238E27FC236}">
                      <a16:creationId xmlns:a16="http://schemas.microsoft.com/office/drawing/2014/main" id="{1F5BA8FB-ED53-4DD2-A767-F364F8ABB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6568" y="2251623"/>
                  <a:ext cx="925853" cy="970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685800">
                    <a:defRPr/>
                  </a:pPr>
                  <a:endParaRPr lang="en-US" sz="1200" b="1" kern="0" dirty="0">
                    <a:solidFill>
                      <a:prstClr val="white"/>
                    </a:solidFill>
                    <a:latin typeface="Calibri"/>
                  </a:endParaRPr>
                </a:p>
                <a:p>
                  <a:pPr algn="ctr" defTabSz="685800">
                    <a:defRPr/>
                  </a:pPr>
                  <a:r>
                    <a:rPr lang="en-US" sz="1050" b="1" kern="0" dirty="0">
                      <a:solidFill>
                        <a:prstClr val="white"/>
                      </a:solidFill>
                      <a:latin typeface="Calibri"/>
                    </a:rPr>
                    <a:t>Genome</a:t>
                  </a:r>
                </a:p>
                <a:p>
                  <a:pPr algn="ctr" defTabSz="685800">
                    <a:defRPr/>
                  </a:pPr>
                  <a:r>
                    <a:rPr lang="en-US" sz="1050" b="1" kern="0" dirty="0">
                      <a:solidFill>
                        <a:prstClr val="white"/>
                      </a:solidFill>
                      <a:latin typeface="Calibri"/>
                    </a:rPr>
                    <a:t>DB</a:t>
                  </a:r>
                  <a:endParaRPr lang="fr-FR" sz="1050" kern="0" dirty="0">
                    <a:solidFill>
                      <a:prstClr val="white"/>
                    </a:solidFill>
                    <a:latin typeface="Calibri"/>
                  </a:endParaRPr>
                </a:p>
                <a:p>
                  <a:pPr algn="ctr" defTabSz="685800">
                    <a:defRPr/>
                  </a:pPr>
                  <a:endParaRPr lang="en-US" sz="1200" b="1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1" name="AutoShape 9">
                  <a:extLst>
                    <a:ext uri="{FF2B5EF4-FFF2-40B4-BE49-F238E27FC236}">
                      <a16:creationId xmlns:a16="http://schemas.microsoft.com/office/drawing/2014/main" id="{35F63A25-91F0-4BE3-A97E-30B29E5DC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0273" y="2261144"/>
                  <a:ext cx="922067" cy="970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685800">
                    <a:defRPr/>
                  </a:pPr>
                  <a:r>
                    <a:rPr lang="en-US" sz="1050" b="1" kern="0" dirty="0" err="1">
                      <a:solidFill>
                        <a:prstClr val="white"/>
                      </a:solidFill>
                      <a:latin typeface="Calibri"/>
                    </a:rPr>
                    <a:t>GnpIS</a:t>
                  </a:r>
                  <a:endParaRPr lang="en-US" sz="1050" b="1" kern="0" dirty="0">
                    <a:solidFill>
                      <a:prstClr val="white"/>
                    </a:solidFill>
                    <a:latin typeface="Calibri"/>
                  </a:endParaRPr>
                </a:p>
                <a:p>
                  <a:pPr algn="ctr" defTabSz="685800">
                    <a:defRPr/>
                  </a:pPr>
                  <a:r>
                    <a:rPr lang="en-US" sz="1050" b="1" kern="0" dirty="0" err="1">
                      <a:solidFill>
                        <a:prstClr val="white"/>
                      </a:solidFill>
                      <a:latin typeface="Calibri"/>
                    </a:rPr>
                    <a:t>coreDB</a:t>
                  </a:r>
                  <a:endParaRPr lang="en-US" sz="1050" b="1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2" name="Organigramme : Multidocument 41">
                  <a:extLst>
                    <a:ext uri="{FF2B5EF4-FFF2-40B4-BE49-F238E27FC236}">
                      <a16:creationId xmlns:a16="http://schemas.microsoft.com/office/drawing/2014/main" id="{15CA9019-9D62-420A-94B5-1B0C6FFD18D0}"/>
                    </a:ext>
                  </a:extLst>
                </p:cNvPr>
                <p:cNvSpPr/>
                <p:nvPr/>
              </p:nvSpPr>
              <p:spPr>
                <a:xfrm>
                  <a:off x="4362358" y="2196497"/>
                  <a:ext cx="877188" cy="1078118"/>
                </a:xfrm>
                <a:prstGeom prst="flowChartMultidocument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defTabSz="685800">
                    <a:defRPr/>
                  </a:pPr>
                  <a:r>
                    <a:rPr lang="en-US" sz="1050" b="1" kern="0" dirty="0">
                      <a:solidFill>
                        <a:prstClr val="white"/>
                      </a:solidFill>
                      <a:latin typeface="Calibri"/>
                    </a:rPr>
                    <a:t>Files</a:t>
                  </a:r>
                </a:p>
              </p:txBody>
            </p:sp>
          </p:grp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9A18E6BC-386F-4AFF-A9AA-C3553105E5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53" t="17786" r="11198" b="19370"/>
              <a:stretch/>
            </p:blipFill>
            <p:spPr>
              <a:xfrm>
                <a:off x="7643646" y="5598641"/>
                <a:ext cx="1943356" cy="303301"/>
              </a:xfrm>
              <a:prstGeom prst="rect">
                <a:avLst/>
              </a:prstGeom>
            </p:spPr>
          </p:pic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A6CDD0CC-EE6A-4615-8DCD-F58F3465FBDC}"/>
                  </a:ext>
                </a:extLst>
              </p:cNvPr>
              <p:cNvCxnSpPr>
                <a:cxnSpLocks/>
                <a:stCxn id="14" idx="0"/>
                <a:endCxn id="14" idx="2"/>
              </p:cNvCxnSpPr>
              <p:nvPr/>
            </p:nvCxnSpPr>
            <p:spPr>
              <a:xfrm>
                <a:off x="6888993" y="1446305"/>
                <a:ext cx="0" cy="4619756"/>
              </a:xfrm>
              <a:prstGeom prst="line">
                <a:avLst/>
              </a:prstGeom>
              <a:ln w="254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4421779E-D658-4E44-9544-CB128BBB8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 l="3407" t="6015" r="2041" b="8284"/>
              <a:stretch/>
            </p:blipFill>
            <p:spPr>
              <a:xfrm>
                <a:off x="7766502" y="5217451"/>
                <a:ext cx="1694200" cy="223888"/>
              </a:xfrm>
              <a:prstGeom prst="rect">
                <a:avLst/>
              </a:prstGeom>
            </p:spPr>
          </p:pic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95F90042-9DD4-4408-AFE5-1A4785254181}"/>
                  </a:ext>
                </a:extLst>
              </p:cNvPr>
              <p:cNvGrpSpPr/>
              <p:nvPr/>
            </p:nvGrpSpPr>
            <p:grpSpPr>
              <a:xfrm>
                <a:off x="7983794" y="4721233"/>
                <a:ext cx="1403292" cy="391805"/>
                <a:chOff x="8050344" y="4646544"/>
                <a:chExt cx="2173943" cy="608337"/>
              </a:xfrm>
            </p:grpSpPr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0D308423-839D-4BC9-A990-6D0077EBA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0344" y="4646544"/>
                  <a:ext cx="580474" cy="577421"/>
                </a:xfrm>
                <a:prstGeom prst="rect">
                  <a:avLst/>
                </a:prstGeom>
              </p:spPr>
            </p:pic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4E3DA5C5-D948-4537-8DB3-4CE90B2CEC99}"/>
                    </a:ext>
                  </a:extLst>
                </p:cNvPr>
                <p:cNvSpPr txBox="1"/>
                <p:nvPr/>
              </p:nvSpPr>
              <p:spPr>
                <a:xfrm>
                  <a:off x="8544894" y="4777012"/>
                  <a:ext cx="1679393" cy="4778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900" dirty="0"/>
                    <a:t>Web Services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0CE0D851-A23E-48E1-97DE-68562252EBD2}"/>
                  </a:ext>
                </a:extLst>
              </p:cNvPr>
              <p:cNvGrpSpPr/>
              <p:nvPr/>
            </p:nvGrpSpPr>
            <p:grpSpPr>
              <a:xfrm>
                <a:off x="7997411" y="1834039"/>
                <a:ext cx="1254977" cy="1282961"/>
                <a:chOff x="8494195" y="1251187"/>
                <a:chExt cx="1351765" cy="1423767"/>
              </a:xfrm>
            </p:grpSpPr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ACBCD8F2-4709-406C-B8BC-D4D13AFFD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4195" y="1704658"/>
                  <a:ext cx="1314918" cy="289282"/>
                </a:xfrm>
                <a:prstGeom prst="rect">
                  <a:avLst/>
                </a:prstGeom>
              </p:spPr>
            </p:pic>
            <p:grpSp>
              <p:nvGrpSpPr>
                <p:cNvPr id="32" name="Groupe 31">
                  <a:extLst>
                    <a:ext uri="{FF2B5EF4-FFF2-40B4-BE49-F238E27FC236}">
                      <a16:creationId xmlns:a16="http://schemas.microsoft.com/office/drawing/2014/main" id="{59E2533F-7187-4321-B1AA-AA9AD4F03D5B}"/>
                    </a:ext>
                  </a:extLst>
                </p:cNvPr>
                <p:cNvGrpSpPr/>
                <p:nvPr/>
              </p:nvGrpSpPr>
              <p:grpSpPr>
                <a:xfrm>
                  <a:off x="8494195" y="2150028"/>
                  <a:ext cx="1351765" cy="524926"/>
                  <a:chOff x="8375066" y="1941840"/>
                  <a:chExt cx="1351765" cy="524926"/>
                </a:xfrm>
              </p:grpSpPr>
              <p:pic>
                <p:nvPicPr>
                  <p:cNvPr id="34" name="Image 33">
                    <a:extLst>
                      <a:ext uri="{FF2B5EF4-FFF2-40B4-BE49-F238E27FC236}">
                        <a16:creationId xmlns:a16="http://schemas.microsoft.com/office/drawing/2014/main" id="{6EEA68F2-0F0D-4AE9-90A2-C076C617F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00" b="11051"/>
                  <a:stretch/>
                </p:blipFill>
                <p:spPr>
                  <a:xfrm>
                    <a:off x="8383230" y="2149779"/>
                    <a:ext cx="386054" cy="301308"/>
                  </a:xfrm>
                  <a:prstGeom prst="rect">
                    <a:avLst/>
                  </a:prstGeom>
                </p:spPr>
              </p:pic>
              <p:pic>
                <p:nvPicPr>
                  <p:cNvPr id="35" name="Image 34">
                    <a:extLst>
                      <a:ext uri="{FF2B5EF4-FFF2-40B4-BE49-F238E27FC236}">
                        <a16:creationId xmlns:a16="http://schemas.microsoft.com/office/drawing/2014/main" id="{CAFD8E92-1CD5-43DD-9373-1F3880C52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05359" y="2156470"/>
                    <a:ext cx="421472" cy="310296"/>
                  </a:xfrm>
                  <a:prstGeom prst="rect">
                    <a:avLst/>
                  </a:prstGeom>
                </p:spPr>
              </p:pic>
              <p:pic>
                <p:nvPicPr>
                  <p:cNvPr id="36" name="Image 35">
                    <a:extLst>
                      <a:ext uri="{FF2B5EF4-FFF2-40B4-BE49-F238E27FC236}">
                        <a16:creationId xmlns:a16="http://schemas.microsoft.com/office/drawing/2014/main" id="{E26A2585-B61A-4AD9-933F-1047C34801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15595" y="2144505"/>
                    <a:ext cx="443453" cy="322261"/>
                  </a:xfrm>
                  <a:prstGeom prst="rect">
                    <a:avLst/>
                  </a:prstGeom>
                </p:spPr>
              </p:pic>
              <p:pic>
                <p:nvPicPr>
                  <p:cNvPr id="37" name="Image 36">
                    <a:extLst>
                      <a:ext uri="{FF2B5EF4-FFF2-40B4-BE49-F238E27FC236}">
                        <a16:creationId xmlns:a16="http://schemas.microsoft.com/office/drawing/2014/main" id="{81951F6F-143E-499C-9339-1785BAD54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75066" y="1941840"/>
                    <a:ext cx="1350966" cy="1677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8A03F458-6716-4761-BCF8-E1CBDDE8A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1881" y="1251187"/>
                  <a:ext cx="1251264" cy="294047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59648D17-05FB-424C-8DEC-D29E924BD4A4}"/>
                  </a:ext>
                </a:extLst>
              </p:cNvPr>
              <p:cNvGrpSpPr/>
              <p:nvPr/>
            </p:nvGrpSpPr>
            <p:grpSpPr>
              <a:xfrm>
                <a:off x="7090484" y="3263093"/>
                <a:ext cx="3049782" cy="1297190"/>
                <a:chOff x="7686060" y="2902406"/>
                <a:chExt cx="3284992" cy="1439557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70C474EE-B903-4959-9312-9B8EBFBD51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380" t="10585" r="5380" b="10584"/>
                <a:stretch/>
              </p:blipFill>
              <p:spPr>
                <a:xfrm>
                  <a:off x="7686060" y="2902406"/>
                  <a:ext cx="2732385" cy="1439557"/>
                </a:xfrm>
                <a:prstGeom prst="rect">
                  <a:avLst/>
                </a:prstGeom>
              </p:spPr>
            </p:pic>
            <p:pic>
              <p:nvPicPr>
                <p:cNvPr id="30" name="Image 29">
                  <a:extLst>
                    <a:ext uri="{FF2B5EF4-FFF2-40B4-BE49-F238E27FC236}">
                      <a16:creationId xmlns:a16="http://schemas.microsoft.com/office/drawing/2014/main" id="{8F2F4BE3-9FD6-4244-83B1-907A9E62F8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24827" b="24121"/>
                <a:stretch/>
              </p:blipFill>
              <p:spPr>
                <a:xfrm>
                  <a:off x="9017837" y="4159966"/>
                  <a:ext cx="1953215" cy="162291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B19F82D2-5D82-4E3E-983F-C95E96847E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53" t="17786" r="11198" b="19370"/>
              <a:stretch/>
            </p:blipFill>
            <p:spPr>
              <a:xfrm>
                <a:off x="4190985" y="2129351"/>
                <a:ext cx="1943356" cy="3033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8662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Portail et fédérations de données: Pourquoi ?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</a:pP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7010400" y="48688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l="1518" t="-216" r="4168" b="9841"/>
          <a:stretch/>
        </p:blipFill>
        <p:spPr>
          <a:xfrm>
            <a:off x="0" y="888274"/>
            <a:ext cx="8813075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557395" y="-988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Portail et fédérations de données: Pourquoi ?</a:t>
            </a:r>
            <a:endParaRPr dirty="0"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"/>
          </p:nvPr>
        </p:nvSpPr>
        <p:spPr>
          <a:xfrm>
            <a:off x="841753" y="530915"/>
            <a:ext cx="737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</a:pPr>
            <a:r>
              <a:rPr lang="fr" sz="1800" b="1" dirty="0"/>
              <a:t>Données: Dispersées 	</a:t>
            </a:r>
            <a:endParaRPr sz="1800" b="1" dirty="0"/>
          </a:p>
        </p:txBody>
      </p:sp>
      <p:pic>
        <p:nvPicPr>
          <p:cNvPr id="133" name="Google Shape;133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949" y="1956216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97" y="1701588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6286" y="2133262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826" y="2044739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07" y="2943654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27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995" y="2221785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l="1518" t="-216" r="4168" b="9841"/>
          <a:stretch/>
        </p:blipFill>
        <p:spPr>
          <a:xfrm>
            <a:off x="0" y="888274"/>
            <a:ext cx="8813075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557353" y="0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Portail et fédérations de données: Pourquoi ?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2"/>
          </p:nvPr>
        </p:nvSpPr>
        <p:spPr>
          <a:xfrm>
            <a:off x="841753" y="522211"/>
            <a:ext cx="737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fr-FR" sz="1800" b="1" dirty="0"/>
              <a:t>Données: Dispersées 	</a:t>
            </a:r>
            <a:r>
              <a:rPr lang="fr" sz="1800" b="1" dirty="0"/>
              <a:t>          Hétérogènes </a:t>
            </a:r>
            <a:endParaRPr sz="1800" b="1" dirty="0"/>
          </a:p>
        </p:txBody>
      </p:sp>
      <p:pic>
        <p:nvPicPr>
          <p:cNvPr id="145" name="Google Shape;145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949" y="1956216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97" y="1701588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6286" y="2133262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826" y="2044739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07" y="2943654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28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995" y="2221785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3250" y="179011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157" y="174537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4847" y="2221785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770" y="1950788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7433" y="3314581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76" y="2781332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349" y="22033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25" y="39609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9" name="Google Shape;159;p28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1839" y="2133262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l="1518" t="-216" r="4168" b="9841"/>
          <a:stretch/>
        </p:blipFill>
        <p:spPr>
          <a:xfrm>
            <a:off x="0" y="888274"/>
            <a:ext cx="8813075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557395" y="-9692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Portail et fédérations de données: Pourquoi ?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2"/>
          </p:nvPr>
        </p:nvSpPr>
        <p:spPr>
          <a:xfrm>
            <a:off x="841753" y="522211"/>
            <a:ext cx="737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</a:pPr>
            <a:r>
              <a:rPr lang="fr-FR" sz="1800" b="1" dirty="0"/>
              <a:t>Données: Dispersées 	</a:t>
            </a:r>
            <a:r>
              <a:rPr lang="fr" sz="1800" b="1" dirty="0"/>
              <a:t>          Hétérogènes		Entrepôts dédiés</a:t>
            </a:r>
            <a:endParaRPr sz="1800" b="1" dirty="0"/>
          </a:p>
        </p:txBody>
      </p:sp>
      <p:pic>
        <p:nvPicPr>
          <p:cNvPr id="168" name="Google Shape;168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949" y="1956216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97" y="1701588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6286" y="2133262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826" y="2044739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07" y="2943654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29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995" y="2221785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3250" y="179011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5" name="Google Shape;175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157" y="174537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6" name="Google Shape;176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4847" y="2221785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Google Shape;177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770" y="1950788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7433" y="3314581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76" y="2781332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349" y="22033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29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25" y="39609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29" descr="Image result for ebi logo bioinfo 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25784" y="1387870"/>
            <a:ext cx="1174194" cy="28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2267" y="1878634"/>
            <a:ext cx="888651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 descr="Image result for urgi inr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5349" y="1665692"/>
            <a:ext cx="444626" cy="27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3383" y="1735042"/>
            <a:ext cx="503779" cy="30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0789" y="5651690"/>
            <a:ext cx="273711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8743" y="4665024"/>
            <a:ext cx="124805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18995" y="3872234"/>
            <a:ext cx="469778" cy="38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81320" y="2253913"/>
            <a:ext cx="176343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67605" y="2040652"/>
            <a:ext cx="455023" cy="3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 descr="Image result for cimmyt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0558" y="2524910"/>
            <a:ext cx="460653" cy="3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 descr="Image result for cold harbor spring laboratory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90633" y="2096292"/>
            <a:ext cx="460653" cy="25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 descr="Image result for t3 triticeae toolbox logo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56316" y="1762165"/>
            <a:ext cx="155144" cy="15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Page d'accueil de Recherche Data Gouv">
            <a:extLst>
              <a:ext uri="{FF2B5EF4-FFF2-40B4-BE49-F238E27FC236}">
                <a16:creationId xmlns:a16="http://schemas.microsoft.com/office/drawing/2014/main" id="{264B7D1A-97E5-BFE8-076B-B5FACF3CD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Page d'accueil de Recherche Data Gouv">
            <a:extLst>
              <a:ext uri="{FF2B5EF4-FFF2-40B4-BE49-F238E27FC236}">
                <a16:creationId xmlns:a16="http://schemas.microsoft.com/office/drawing/2014/main" id="{3AEDF807-89BE-2C91-3EBD-40BD41E9F6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BD6051-F451-AB31-E098-513C9760A8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9163" y="2112457"/>
            <a:ext cx="1268159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l="1518" t="-216" r="4168" b="9841"/>
          <a:stretch/>
        </p:blipFill>
        <p:spPr>
          <a:xfrm>
            <a:off x="0" y="888274"/>
            <a:ext cx="8813075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557395" y="-9692"/>
            <a:ext cx="76623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portal, data federation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2"/>
          </p:nvPr>
        </p:nvSpPr>
        <p:spPr>
          <a:xfrm>
            <a:off x="841753" y="522211"/>
            <a:ext cx="737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662"/>
              </a:buClr>
              <a:buSzPts val="1500"/>
              <a:buNone/>
            </a:pPr>
            <a:r>
              <a:rPr lang="fr"/>
              <a:t>Dedicated plant data search engine </a:t>
            </a:r>
            <a:endParaRPr/>
          </a:p>
        </p:txBody>
      </p:sp>
      <p:pic>
        <p:nvPicPr>
          <p:cNvPr id="225" name="Google Shape;225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949" y="1956216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6" name="Google Shape;226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97" y="1701588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7" name="Google Shape;227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6286" y="2133262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" name="Google Shape;228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4826" y="2044739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07" y="2943654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33" descr="3c8aad396b_19406_7283-adn-claudesauter-c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995" y="2221785"/>
            <a:ext cx="131147" cy="17704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3250" y="179011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157" y="1745371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3" name="Google Shape;233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4847" y="2221785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4770" y="1950788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" name="Google Shape;235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7433" y="3314581"/>
            <a:ext cx="172730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76" y="2781332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349" y="22033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3" descr="edited2 (3)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5825" y="3960958"/>
            <a:ext cx="172729" cy="195472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3" descr="Image result for ebi logo bioinfo 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5712" y="1467721"/>
            <a:ext cx="1174194" cy="28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42267" y="1878634"/>
            <a:ext cx="888651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 descr="Image result for urgi inr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5349" y="1665692"/>
            <a:ext cx="444626" cy="27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53383" y="1735042"/>
            <a:ext cx="503779" cy="30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0789" y="5651690"/>
            <a:ext cx="273711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48743" y="4665024"/>
            <a:ext cx="124805" cy="8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18995" y="3872234"/>
            <a:ext cx="469778" cy="38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81320" y="2253913"/>
            <a:ext cx="176343" cy="21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67605" y="2040652"/>
            <a:ext cx="455023" cy="3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 descr="Image result for cimmyt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0558" y="2524910"/>
            <a:ext cx="460653" cy="3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 descr="Image result for cold harbor spring laboratory logo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90633" y="2096292"/>
            <a:ext cx="460653" cy="25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 descr="Image result for t3 triticeae toolbox logo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56316" y="1762165"/>
            <a:ext cx="155144" cy="155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/>
          <p:nvPr/>
        </p:nvCxnSpPr>
        <p:spPr>
          <a:xfrm rot="10800000" flipH="1">
            <a:off x="3403720" y="1936255"/>
            <a:ext cx="268500" cy="78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33"/>
          <p:cNvCxnSpPr/>
          <p:nvPr/>
        </p:nvCxnSpPr>
        <p:spPr>
          <a:xfrm rot="10800000">
            <a:off x="1886052" y="2024338"/>
            <a:ext cx="1101900" cy="76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33"/>
          <p:cNvCxnSpPr/>
          <p:nvPr/>
        </p:nvCxnSpPr>
        <p:spPr>
          <a:xfrm rot="10800000">
            <a:off x="2381036" y="2106434"/>
            <a:ext cx="843000" cy="6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33"/>
          <p:cNvCxnSpPr/>
          <p:nvPr/>
        </p:nvCxnSpPr>
        <p:spPr>
          <a:xfrm rot="10800000">
            <a:off x="1905326" y="2371661"/>
            <a:ext cx="1092000" cy="7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33"/>
          <p:cNvCxnSpPr>
            <a:stCxn id="256" idx="0"/>
          </p:cNvCxnSpPr>
          <p:nvPr/>
        </p:nvCxnSpPr>
        <p:spPr>
          <a:xfrm rot="10800000" flipH="1">
            <a:off x="3792202" y="2209359"/>
            <a:ext cx="333600" cy="50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p33"/>
          <p:cNvCxnSpPr/>
          <p:nvPr/>
        </p:nvCxnSpPr>
        <p:spPr>
          <a:xfrm rot="10800000">
            <a:off x="1533852" y="2808105"/>
            <a:ext cx="1454100" cy="9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58" name="Google Shape;258;p33"/>
          <p:cNvGrpSpPr/>
          <p:nvPr/>
        </p:nvGrpSpPr>
        <p:grpSpPr>
          <a:xfrm>
            <a:off x="2988013" y="2713059"/>
            <a:ext cx="1608378" cy="1248781"/>
            <a:chOff x="3067967" y="3282672"/>
            <a:chExt cx="1316400" cy="1313400"/>
          </a:xfrm>
        </p:grpSpPr>
        <p:sp>
          <p:nvSpPr>
            <p:cNvPr id="256" name="Google Shape;256;p33"/>
            <p:cNvSpPr/>
            <p:nvPr/>
          </p:nvSpPr>
          <p:spPr>
            <a:xfrm>
              <a:off x="3067967" y="3282672"/>
              <a:ext cx="1316400" cy="1313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f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Data Portal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33" descr="Image result for search form png"/>
            <p:cNvPicPr preferRelativeResize="0"/>
            <p:nvPr/>
          </p:nvPicPr>
          <p:blipFill rotWithShape="1">
            <a:blip r:embed="rId17">
              <a:alphaModFix/>
            </a:blip>
            <a:srcRect t="57569" b="9663"/>
            <a:stretch/>
          </p:blipFill>
          <p:spPr>
            <a:xfrm>
              <a:off x="3519406" y="3415240"/>
              <a:ext cx="683054" cy="84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55208" y="3404717"/>
              <a:ext cx="272639" cy="11080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1" name="Google Shape;261;p33"/>
          <p:cNvCxnSpPr/>
          <p:nvPr/>
        </p:nvCxnSpPr>
        <p:spPr>
          <a:xfrm>
            <a:off x="4596346" y="3677162"/>
            <a:ext cx="2825400" cy="27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33"/>
          <p:cNvCxnSpPr/>
          <p:nvPr/>
        </p:nvCxnSpPr>
        <p:spPr>
          <a:xfrm rot="10800000" flipH="1">
            <a:off x="4413009" y="2099890"/>
            <a:ext cx="130500" cy="59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" name="Google Shape;263;p33"/>
          <p:cNvSpPr txBox="1"/>
          <p:nvPr/>
        </p:nvSpPr>
        <p:spPr>
          <a:xfrm>
            <a:off x="1759745" y="4115016"/>
            <a:ext cx="4296600" cy="547200"/>
          </a:xfrm>
          <a:prstGeom prst="rect">
            <a:avLst/>
          </a:prstGeom>
          <a:solidFill>
            <a:schemeClr val="accent6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fr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back to source repositories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38848" y="613688"/>
            <a:ext cx="1075294" cy="437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3"/>
          <p:cNvCxnSpPr/>
          <p:nvPr/>
        </p:nvCxnSpPr>
        <p:spPr>
          <a:xfrm flipH="1">
            <a:off x="3482951" y="613687"/>
            <a:ext cx="4155900" cy="22023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66" name="Google Shape;266;p33"/>
          <p:cNvCxnSpPr/>
          <p:nvPr/>
        </p:nvCxnSpPr>
        <p:spPr>
          <a:xfrm rot="10800000">
            <a:off x="3473352" y="3892560"/>
            <a:ext cx="4165500" cy="109140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dashDot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marL="0" indent="0">
              <a:buSzPts val="1800"/>
            </a:pPr>
            <a:r>
              <a:rPr lang="fr-FR" dirty="0"/>
              <a:t>Grandes catégories d’entrepôts</a:t>
            </a:r>
            <a:endParaRPr dirty="0"/>
          </a:p>
        </p:txBody>
      </p:sp>
      <p:sp>
        <p:nvSpPr>
          <p:cNvPr id="719" name="Google Shape;719;p52"/>
          <p:cNvSpPr/>
          <p:nvPr/>
        </p:nvSpPr>
        <p:spPr>
          <a:xfrm>
            <a:off x="265516" y="504924"/>
            <a:ext cx="3525049" cy="170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fr-FR" sz="13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Entrepôts ouverts domaines spécifiques</a:t>
            </a:r>
            <a:endParaRPr sz="1350" dirty="0"/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514" y="1090975"/>
            <a:ext cx="1994488" cy="5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50" y="3538357"/>
            <a:ext cx="2472632" cy="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2"/>
          <p:cNvSpPr/>
          <p:nvPr/>
        </p:nvSpPr>
        <p:spPr>
          <a:xfrm>
            <a:off x="5353435" y="554680"/>
            <a:ext cx="2828700" cy="102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fr-FR" sz="13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Entrepôts généralistes</a:t>
            </a:r>
            <a:endParaRPr sz="1350" dirty="0"/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33333"/>
              </a:lnSpc>
              <a:spcBef>
                <a:spcPts val="450"/>
              </a:spcBef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52" descr="Zenodo — Wikipé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5285" y="947004"/>
            <a:ext cx="1485001" cy="59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52"/>
          <p:cNvGrpSpPr/>
          <p:nvPr/>
        </p:nvGrpSpPr>
        <p:grpSpPr>
          <a:xfrm>
            <a:off x="5409604" y="1748845"/>
            <a:ext cx="2716363" cy="566784"/>
            <a:chOff x="8104428" y="1870488"/>
            <a:chExt cx="3621817" cy="755712"/>
          </a:xfrm>
        </p:grpSpPr>
        <p:sp>
          <p:nvSpPr>
            <p:cNvPr id="726" name="Google Shape;726;p52"/>
            <p:cNvSpPr/>
            <p:nvPr/>
          </p:nvSpPr>
          <p:spPr>
            <a:xfrm>
              <a:off x="8104428" y="1870488"/>
              <a:ext cx="3621817" cy="460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lnSpc>
                  <a:spcPct val="133333"/>
                </a:lnSpc>
              </a:pPr>
              <a:r>
                <a:rPr lang="fr-FR" sz="135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Entrepôts institutionnels</a:t>
              </a:r>
              <a:endParaRPr sz="1350" dirty="0"/>
            </a:p>
          </p:txBody>
        </p:sp>
        <p:pic>
          <p:nvPicPr>
            <p:cNvPr id="727" name="Google Shape;727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05972" y="2221203"/>
              <a:ext cx="1991797" cy="404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52"/>
          <p:cNvSpPr/>
          <p:nvPr/>
        </p:nvSpPr>
        <p:spPr>
          <a:xfrm>
            <a:off x="5465710" y="3706588"/>
            <a:ext cx="2716425" cy="34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lnSpc>
                <a:spcPct val="133333"/>
              </a:lnSpc>
            </a:pPr>
            <a:r>
              <a:rPr lang="fr-FR" sz="135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Entrepôts éditeurs</a:t>
            </a:r>
            <a:endParaRPr sz="1350" dirty="0"/>
          </a:p>
        </p:txBody>
      </p:sp>
      <p:pic>
        <p:nvPicPr>
          <p:cNvPr id="733" name="Google Shape;733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1202" y="4019518"/>
            <a:ext cx="1745441" cy="395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F5D2F419-FFB2-88AA-20C8-5607E8359B84}"/>
              </a:ext>
            </a:extLst>
          </p:cNvPr>
          <p:cNvGrpSpPr/>
          <p:nvPr/>
        </p:nvGrpSpPr>
        <p:grpSpPr>
          <a:xfrm>
            <a:off x="5465710" y="2506595"/>
            <a:ext cx="2716425" cy="848555"/>
            <a:chOff x="6294992" y="1657227"/>
            <a:chExt cx="2716425" cy="848555"/>
          </a:xfrm>
        </p:grpSpPr>
        <p:sp>
          <p:nvSpPr>
            <p:cNvPr id="729" name="Google Shape;729;p52"/>
            <p:cNvSpPr/>
            <p:nvPr/>
          </p:nvSpPr>
          <p:spPr>
            <a:xfrm>
              <a:off x="6294992" y="1657227"/>
              <a:ext cx="2716425" cy="345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lnSpc>
                  <a:spcPct val="133333"/>
                </a:lnSpc>
              </a:pPr>
              <a:r>
                <a:rPr lang="fr-FR" sz="135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Entrepôt national</a:t>
              </a:r>
              <a:endParaRPr sz="1350" dirty="0"/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92219123-CDD1-FFC4-F92D-65BB7D89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3587" y="2039690"/>
              <a:ext cx="1939233" cy="466092"/>
            </a:xfrm>
            <a:prstGeom prst="rect">
              <a:avLst/>
            </a:prstGeom>
          </p:spPr>
        </p:pic>
      </p:grpSp>
      <p:pic>
        <p:nvPicPr>
          <p:cNvPr id="3" name="Google Shape;202;p30">
            <a:extLst>
              <a:ext uri="{FF2B5EF4-FFF2-40B4-BE49-F238E27FC236}">
                <a16:creationId xmlns:a16="http://schemas.microsoft.com/office/drawing/2014/main" id="{EEB78D38-34F5-28F2-7B3F-249AC497783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602" y="2109991"/>
            <a:ext cx="1539686" cy="3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03;p30">
            <a:extLst>
              <a:ext uri="{FF2B5EF4-FFF2-40B4-BE49-F238E27FC236}">
                <a16:creationId xmlns:a16="http://schemas.microsoft.com/office/drawing/2014/main" id="{9093C371-B47B-AFD3-545E-EC481360A5E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089" y="1732160"/>
            <a:ext cx="2385263" cy="3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56355A0-5632-B6AB-F20D-4BD2F3075ECB}"/>
              </a:ext>
            </a:extLst>
          </p:cNvPr>
          <p:cNvSpPr txBox="1"/>
          <p:nvPr/>
        </p:nvSpPr>
        <p:spPr>
          <a:xfrm>
            <a:off x="688714" y="2480966"/>
            <a:ext cx="194208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1800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Phenomics</a:t>
            </a:r>
            <a:endParaRPr lang="fr-FR" dirty="0">
              <a:solidFill>
                <a:srgbClr val="00A3A6"/>
              </a:solidFill>
              <a:latin typeface="Calibri" panose="020F0502020204030204"/>
            </a:endParaRPr>
          </a:p>
          <a:p>
            <a:pPr marL="114300" marR="0" lvl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3A6"/>
              </a:buClr>
              <a:buSzPts val="1800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A3A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⇒ Aucun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21DD00-148D-FFDE-46D9-1F9157FB61D6}"/>
              </a:ext>
            </a:extLst>
          </p:cNvPr>
          <p:cNvSpPr txBox="1"/>
          <p:nvPr/>
        </p:nvSpPr>
        <p:spPr>
          <a:xfrm>
            <a:off x="-48861" y="3196367"/>
            <a:ext cx="3417238" cy="34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ctr">
              <a:lnSpc>
                <a:spcPct val="133333"/>
              </a:lnSpc>
              <a:defRPr sz="1350" b="1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fr-FR" dirty="0">
                <a:sym typeface="Arial"/>
              </a:rPr>
              <a:t>Entrepôts avec accès contrôlé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A8F2EA-1FFF-FD86-094A-1867E97A7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823" y="2357910"/>
            <a:ext cx="566756" cy="345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TP_INRAE_URGI_PLA_Panoramique</Template>
  <TotalTime>142</TotalTime>
  <Words>1228</Words>
  <Application>Microsoft Macintosh PowerPoint</Application>
  <PresentationFormat>Affichage à l'écran (16:9)</PresentationFormat>
  <Paragraphs>245</Paragraphs>
  <Slides>31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Arial</vt:lpstr>
      <vt:lpstr>Raleway</vt:lpstr>
      <vt:lpstr>Thème Office</vt:lpstr>
      <vt:lpstr>FAIDARE: Portail de données pour la recherche sur les plantes</vt:lpstr>
      <vt:lpstr>FAIDARE</vt:lpstr>
      <vt:lpstr>Context</vt:lpstr>
      <vt:lpstr>Portail et fédérations de données: Pourquoi ?</vt:lpstr>
      <vt:lpstr>Portail et fédérations de données: Pourquoi ?</vt:lpstr>
      <vt:lpstr>Portail et fédérations de données: Pourquoi ?</vt:lpstr>
      <vt:lpstr>Portail et fédérations de données: Pourquoi ?</vt:lpstr>
      <vt:lpstr>Data portal, data federation</vt:lpstr>
      <vt:lpstr>Grandes catégories d’entrepôts</vt:lpstr>
      <vt:lpstr>Comparaisons d’entrepôts</vt:lpstr>
      <vt:lpstr>FAIDARE</vt:lpstr>
      <vt:lpstr>FAIDARE</vt:lpstr>
      <vt:lpstr>FAIDARE</vt:lpstr>
      <vt:lpstr>FAIDARE</vt:lpstr>
      <vt:lpstr>FAIDARE, découverte de données</vt:lpstr>
      <vt:lpstr>FAIDARE, découverte de données</vt:lpstr>
      <vt:lpstr>FAIDARE, découverte de données</vt:lpstr>
      <vt:lpstr>FAIDARE, découverte de données</vt:lpstr>
      <vt:lpstr>FAIDARE, découverte de données</vt:lpstr>
      <vt:lpstr>FAIDARE, découverte de données: synonyms (source: NCBI, GnpIS, …)</vt:lpstr>
      <vt:lpstr>FAIDARE, découverte de données: Germplasm view and export</vt:lpstr>
      <vt:lpstr>FAIDARE Preview: Germplasm</vt:lpstr>
      <vt:lpstr>FAIDARE Preview: Study</vt:lpstr>
      <vt:lpstr>Integrated BrAPI endpoint</vt:lpstr>
      <vt:lpstr>FAIDARE : Adapted to several portals </vt:lpstr>
      <vt:lpstr>FAIDARE &amp; GnpIS &amp; Recherche Data Gouv</vt:lpstr>
      <vt:lpstr>FAIDARE et GnpIS</vt:lpstr>
      <vt:lpstr>Présentation PowerPoint</vt:lpstr>
      <vt:lpstr>MERCI</vt:lpstr>
      <vt:lpstr>Evolution de GnpIS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FAIDARE: Portail de données pour la recherche sur les plantes</dc:title>
  <cp:lastModifiedBy>cyril.pommier</cp:lastModifiedBy>
  <cp:revision>12</cp:revision>
  <dcterms:modified xsi:type="dcterms:W3CDTF">2023-05-10T13:15:20Z</dcterms:modified>
</cp:coreProperties>
</file>